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Roboto"/>
      <p:regular r:id="rId37"/>
      <p:bold r:id="rId38"/>
      <p:italic r:id="rId39"/>
      <p:boldItalic r:id="rId40"/>
    </p:embeddedFont>
    <p:embeddedFont>
      <p:font typeface="Advent Pro"/>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77B3295-3652-4BDB-8FFD-5D43D01428FD}">
  <a:tblStyle styleId="{077B3295-3652-4BDB-8FFD-5D43D01428F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5.xml"/><Relationship Id="rId42" Type="http://schemas.openxmlformats.org/officeDocument/2006/relationships/font" Target="fonts/AdventPro-bold.fntdata"/><Relationship Id="rId41" Type="http://schemas.openxmlformats.org/officeDocument/2006/relationships/font" Target="fonts/AdventPro-regular.fntdata"/><Relationship Id="rId22" Type="http://schemas.openxmlformats.org/officeDocument/2006/relationships/slide" Target="slides/slide17.xml"/><Relationship Id="rId44" Type="http://schemas.openxmlformats.org/officeDocument/2006/relationships/font" Target="fonts/AdventPro-boldItalic.fntdata"/><Relationship Id="rId21" Type="http://schemas.openxmlformats.org/officeDocument/2006/relationships/slide" Target="slides/slide16.xml"/><Relationship Id="rId43" Type="http://schemas.openxmlformats.org/officeDocument/2006/relationships/font" Target="fonts/AdventPro-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oboto-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oboto-italic.fntdata"/><Relationship Id="rId16" Type="http://schemas.openxmlformats.org/officeDocument/2006/relationships/slide" Target="slides/slide11.xml"/><Relationship Id="rId38" Type="http://schemas.openxmlformats.org/officeDocument/2006/relationships/font" Target="fonts/Robot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90d9363a3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290d9363a3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91184f003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91184f003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90d9363a35_0_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90d9363a35_0_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291612a83d5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291612a83d5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90d9363a35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290d9363a35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91612a83d5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91612a83d5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90d9363a35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290d9363a35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291612a83d5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291612a83d5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6ba8e432a2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6ba8e432a2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290d9363a35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290d9363a35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6b5a0b769d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6b5a0b769d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290d9363a35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290d9363a35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290d9363a35_0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290d9363a35_0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Superfan:</a:t>
            </a:r>
            <a:endParaRPr/>
          </a:p>
          <a:p>
            <a:pPr indent="-298450" lvl="0" marL="457200" rtl="0" algn="l">
              <a:spcBef>
                <a:spcPts val="0"/>
              </a:spcBef>
              <a:spcAft>
                <a:spcPts val="0"/>
              </a:spcAft>
              <a:buSzPts val="1100"/>
              <a:buChar char="●"/>
            </a:pPr>
            <a:r>
              <a:rPr lang="en"/>
              <a:t>Relies on the assumption that students will behave respectfully and </a:t>
            </a:r>
            <a:r>
              <a:rPr lang="en"/>
              <a:t>responsibility</a:t>
            </a:r>
            <a:r>
              <a:rPr lang="en"/>
              <a:t> if they are in a collaboration group </a:t>
            </a:r>
            <a:r>
              <a:rPr lang="en"/>
              <a:t>together</a:t>
            </a:r>
            <a:r>
              <a:rPr lang="en"/>
              <a:t> </a:t>
            </a:r>
            <a:endParaRPr/>
          </a:p>
          <a:p>
            <a:pPr indent="-298450" lvl="1" marL="914400" rtl="0" algn="l">
              <a:spcBef>
                <a:spcPts val="0"/>
              </a:spcBef>
              <a:spcAft>
                <a:spcPts val="0"/>
              </a:spcAft>
              <a:buSzPts val="1100"/>
              <a:buChar char="○"/>
            </a:pPr>
            <a:r>
              <a:rPr lang="en"/>
              <a:t>Must </a:t>
            </a:r>
            <a:r>
              <a:rPr lang="en"/>
              <a:t>address</a:t>
            </a:r>
            <a:r>
              <a:rPr lang="en"/>
              <a:t> the concern of cheating, </a:t>
            </a:r>
            <a:r>
              <a:rPr lang="en"/>
              <a:t>plagiarism</a:t>
            </a:r>
            <a:endParaRPr/>
          </a:p>
          <a:p>
            <a:pPr indent="-298450" lvl="1" marL="914400" rtl="0" algn="l">
              <a:spcBef>
                <a:spcPts val="0"/>
              </a:spcBef>
              <a:spcAft>
                <a:spcPts val="0"/>
              </a:spcAft>
              <a:buSzPts val="1100"/>
              <a:buChar char="○"/>
            </a:pPr>
            <a:r>
              <a:rPr lang="en"/>
              <a:t>Must adhere to the collaboration policies of individual classes/instructors</a:t>
            </a:r>
            <a:r>
              <a:rPr lang="en"/>
              <a:t> </a:t>
            </a:r>
            <a:endParaRPr/>
          </a:p>
          <a:p>
            <a:pPr indent="-298450" lvl="0" marL="457200" rtl="0" algn="l">
              <a:spcBef>
                <a:spcPts val="0"/>
              </a:spcBef>
              <a:spcAft>
                <a:spcPts val="0"/>
              </a:spcAft>
              <a:buClr>
                <a:schemeClr val="dk1"/>
              </a:buClr>
              <a:buSzPts val="1100"/>
              <a:buChar char="●"/>
            </a:pPr>
            <a:r>
              <a:rPr lang="en">
                <a:solidFill>
                  <a:schemeClr val="dk1"/>
                </a:solidFill>
              </a:rPr>
              <a:t>Challenge of students solely using office hours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Students may not attempt the assignment because </a:t>
            </a:r>
            <a:r>
              <a:rPr lang="en">
                <a:solidFill>
                  <a:schemeClr val="dk1"/>
                </a:solidFill>
              </a:rPr>
              <a:t>they</a:t>
            </a:r>
            <a:r>
              <a:rPr lang="en">
                <a:solidFill>
                  <a:schemeClr val="dk1"/>
                </a:solidFill>
              </a:rPr>
              <a:t> know they can show up to office hours and receive help from either instructor or peers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Students may only attend office hours and not utilize other methods like independent study or tutoring</a:t>
            </a:r>
            <a:endParaRPr>
              <a:solidFill>
                <a:schemeClr val="dk1"/>
              </a:solidFill>
            </a:endParaRPr>
          </a:p>
          <a:p>
            <a:pPr indent="0" lvl="0" marL="0" rtl="0" algn="l">
              <a:spcBef>
                <a:spcPts val="0"/>
              </a:spcBef>
              <a:spcAft>
                <a:spcPts val="0"/>
              </a:spcAft>
              <a:buNone/>
            </a:pPr>
            <a:r>
              <a:rPr lang="en">
                <a:solidFill>
                  <a:schemeClr val="dk1"/>
                </a:solidFill>
              </a:rPr>
              <a:t>The Service Dog: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Helps provide fair resource allocation for students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Students with disabilities are able to sign-up from home (or anywhere else)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ie: a student with ADHD may have trouble focusing in the office hours location because it is so loud, so they sign-up at home and </a:t>
            </a:r>
            <a:r>
              <a:rPr lang="en">
                <a:solidFill>
                  <a:schemeClr val="dk1"/>
                </a:solidFill>
              </a:rPr>
              <a:t>arrive</a:t>
            </a:r>
            <a:r>
              <a:rPr lang="en">
                <a:solidFill>
                  <a:schemeClr val="dk1"/>
                </a:solidFill>
              </a:rPr>
              <a:t> when it is near their turn</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If instructors are allowing students to attend office hours virtually, it is easy to insert links to Zooms/Google Meets to be even </a:t>
            </a:r>
            <a:r>
              <a:rPr lang="en">
                <a:solidFill>
                  <a:schemeClr val="dk1"/>
                </a:solidFill>
              </a:rPr>
              <a:t>more</a:t>
            </a:r>
            <a:r>
              <a:rPr lang="en">
                <a:solidFill>
                  <a:schemeClr val="dk1"/>
                </a:solidFill>
              </a:rPr>
              <a:t> accessible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Students are able to choose if they want to join a collaboration group, wait on their own, ask a question with their group, or ask a question on their own</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Ie: a student may not want to automatically be put into a group setting because they prefer to work on their own</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Ie: a student who has </a:t>
            </a:r>
            <a:r>
              <a:rPr lang="en">
                <a:solidFill>
                  <a:schemeClr val="dk1"/>
                </a:solidFill>
              </a:rPr>
              <a:t>trouble</a:t>
            </a:r>
            <a:r>
              <a:rPr lang="en">
                <a:solidFill>
                  <a:schemeClr val="dk1"/>
                </a:solidFill>
              </a:rPr>
              <a:t> meeting new people may appreciate the option to be put into a group setting so they don’t have to find the peers and start conversation in order to receive help </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290d9363a35_0_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290d9363a35_0_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290d9363a35_0_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290d9363a35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Simple: This task can be defined as simple because it is what every student will experience. Whether they ask a question and choose to meet with the instructor individually or in a group, the student will receive a notification. It’s as easy as reading the notification and finding the location of the </a:t>
            </a:r>
            <a:r>
              <a:rPr lang="en"/>
              <a:t>instructor.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Moderate: This task can be defined as moderate because it can be challenging to find your instructor’s course page. Most instructors may provide a link, thus eliminating this task, but if the instructor doesn’t provide a link to the office hours schedule, then it can be overwhelming for the student to find the page themselves.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Complex: Only an experienced user of the app will be setting up and managing the office hour page. These experienced users will likely be the instructors and teaching assistants only.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290d9363a35_0_8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290d9363a35_0_8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291a3d742eb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291a3d742eb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Steps we took to create the storyboard and concept video</a:t>
            </a:r>
            <a:endParaRPr/>
          </a:p>
          <a:p>
            <a:pPr indent="-298450" lvl="0" marL="457200" rtl="0" algn="l">
              <a:spcBef>
                <a:spcPts val="0"/>
              </a:spcBef>
              <a:spcAft>
                <a:spcPts val="0"/>
              </a:spcAft>
              <a:buSzPts val="1100"/>
              <a:buAutoNum type="arabicParenR"/>
            </a:pPr>
            <a:r>
              <a:rPr lang="en"/>
              <a:t>Brainstormed our goals for the concept video</a:t>
            </a:r>
            <a:endParaRPr/>
          </a:p>
          <a:p>
            <a:pPr indent="-298450" lvl="1" marL="914400" rtl="0" algn="l">
              <a:spcBef>
                <a:spcPts val="0"/>
              </a:spcBef>
              <a:spcAft>
                <a:spcPts val="0"/>
              </a:spcAft>
              <a:buSzPts val="1100"/>
              <a:buAutoNum type="alphaLcParenR"/>
            </a:pPr>
            <a:r>
              <a:rPr lang="en"/>
              <a:t>Wanted to make it funny</a:t>
            </a:r>
            <a:endParaRPr/>
          </a:p>
          <a:p>
            <a:pPr indent="-298450" lvl="2" marL="1371600" rtl="0" algn="l">
              <a:spcBef>
                <a:spcPts val="0"/>
              </a:spcBef>
              <a:spcAft>
                <a:spcPts val="0"/>
              </a:spcAft>
              <a:buSzPts val="1100"/>
              <a:buAutoNum type="romanLcParenR"/>
            </a:pPr>
            <a:r>
              <a:rPr lang="en"/>
              <a:t>Inspired from concept videos in class: pizza scene, funny “jump-scare” scene after a black screen</a:t>
            </a:r>
            <a:endParaRPr/>
          </a:p>
          <a:p>
            <a:pPr indent="-298450" lvl="1" marL="914400" rtl="0" algn="l">
              <a:spcBef>
                <a:spcPts val="0"/>
              </a:spcBef>
              <a:spcAft>
                <a:spcPts val="0"/>
              </a:spcAft>
              <a:buSzPts val="1100"/>
              <a:buAutoNum type="alphaLcParenR"/>
            </a:pPr>
            <a:r>
              <a:rPr lang="en"/>
              <a:t>Wanted to keep it as short as possible given the time constraint</a:t>
            </a:r>
            <a:endParaRPr/>
          </a:p>
          <a:p>
            <a:pPr indent="-298450" lvl="0" marL="457200" rtl="0" algn="l">
              <a:spcBef>
                <a:spcPts val="0"/>
              </a:spcBef>
              <a:spcAft>
                <a:spcPts val="0"/>
              </a:spcAft>
              <a:buSzPts val="1100"/>
              <a:buAutoNum type="arabicParenR"/>
            </a:pPr>
            <a:r>
              <a:rPr lang="en"/>
              <a:t>Decided on a general story line:</a:t>
            </a:r>
            <a:endParaRPr/>
          </a:p>
          <a:p>
            <a:pPr indent="-298450" lvl="1" marL="914400" rtl="0" algn="l">
              <a:spcBef>
                <a:spcPts val="0"/>
              </a:spcBef>
              <a:spcAft>
                <a:spcPts val="0"/>
              </a:spcAft>
              <a:buSzPts val="1100"/>
              <a:buAutoNum type="alphaLcParenR"/>
            </a:pPr>
            <a:r>
              <a:rPr lang="en"/>
              <a:t>Set the Scene/make problem obvious: I</a:t>
            </a:r>
            <a:r>
              <a:rPr lang="en"/>
              <a:t>nstructor gets asked the same question over and over again</a:t>
            </a:r>
            <a:endParaRPr/>
          </a:p>
          <a:p>
            <a:pPr indent="-298450" lvl="1" marL="914400" rtl="0" algn="l">
              <a:spcBef>
                <a:spcPts val="0"/>
              </a:spcBef>
              <a:spcAft>
                <a:spcPts val="0"/>
              </a:spcAft>
              <a:buSzPts val="1100"/>
              <a:buAutoNum type="alphaLcParenR"/>
            </a:pPr>
            <a:r>
              <a:rPr lang="en"/>
              <a:t>Students wait around in a loud/busy place/classroom instead of being able to focus on something else</a:t>
            </a:r>
            <a:endParaRPr/>
          </a:p>
          <a:p>
            <a:pPr indent="-298450" lvl="1" marL="914400" rtl="0" algn="l">
              <a:spcBef>
                <a:spcPts val="0"/>
              </a:spcBef>
              <a:spcAft>
                <a:spcPts val="0"/>
              </a:spcAft>
              <a:buSzPts val="1100"/>
              <a:buAutoNum type="alphaLcParenR"/>
            </a:pPr>
            <a:r>
              <a:rPr lang="en"/>
              <a:t>TA gets more and more tired of it, eventually loses hope and luckily remembers there’s SameQ</a:t>
            </a:r>
            <a:endParaRPr/>
          </a:p>
          <a:p>
            <a:pPr indent="-298450" lvl="1" marL="914400" rtl="0" algn="l">
              <a:spcBef>
                <a:spcPts val="0"/>
              </a:spcBef>
              <a:spcAft>
                <a:spcPts val="0"/>
              </a:spcAft>
              <a:buSzPts val="1100"/>
              <a:buAutoNum type="alphaLcParenR"/>
            </a:pPr>
            <a:r>
              <a:rPr lang="en"/>
              <a:t>Send out same Q Link -&gt; everyone gets a notification</a:t>
            </a:r>
            <a:endParaRPr/>
          </a:p>
          <a:p>
            <a:pPr indent="-298450" lvl="1" marL="914400" rtl="0" algn="l">
              <a:spcBef>
                <a:spcPts val="0"/>
              </a:spcBef>
              <a:spcAft>
                <a:spcPts val="0"/>
              </a:spcAft>
              <a:buSzPts val="1100"/>
              <a:buAutoNum type="alphaLcParenR"/>
            </a:pPr>
            <a:r>
              <a:rPr lang="en"/>
              <a:t>Group office hours Can Happen, saving everyone’s nerves, and time, and bringing students together for easier collaboration even outside of office hours</a:t>
            </a:r>
            <a:endParaRPr/>
          </a:p>
          <a:p>
            <a:pPr indent="-298450" lvl="0" marL="457200" rtl="0" algn="l">
              <a:spcBef>
                <a:spcPts val="0"/>
              </a:spcBef>
              <a:spcAft>
                <a:spcPts val="0"/>
              </a:spcAft>
              <a:buSzPts val="1100"/>
              <a:buAutoNum type="arabicParenR"/>
            </a:pPr>
            <a:r>
              <a:rPr lang="en"/>
              <a:t>Solidified story line by considering camera shots, specific scene cuts, who we would need in the video</a:t>
            </a:r>
            <a:endParaRPr/>
          </a:p>
          <a:p>
            <a:pPr indent="-298450" lvl="0" marL="457200" rtl="0" algn="l">
              <a:spcBef>
                <a:spcPts val="0"/>
              </a:spcBef>
              <a:spcAft>
                <a:spcPts val="0"/>
              </a:spcAft>
              <a:buSzPts val="1100"/>
              <a:buAutoNum type="arabicParenR"/>
            </a:pPr>
            <a:r>
              <a:rPr lang="en"/>
              <a:t>Checked out different locations on campus: identified GSB as ideal as it’s like an always-busy classroom, and easy to find additional people for our OH queue</a:t>
            </a:r>
            <a:endParaRPr/>
          </a:p>
          <a:p>
            <a:pPr indent="-298450" lvl="0" marL="457200" rtl="0" algn="l">
              <a:spcBef>
                <a:spcPts val="0"/>
              </a:spcBef>
              <a:spcAft>
                <a:spcPts val="0"/>
              </a:spcAft>
              <a:buSzPts val="1100"/>
              <a:buAutoNum type="arabicParenR"/>
            </a:pPr>
            <a:r>
              <a:rPr lang="en"/>
              <a:t>Gathered other individuals to be in the video </a:t>
            </a:r>
            <a:endParaRPr/>
          </a:p>
          <a:p>
            <a:pPr indent="-298450" lvl="0" marL="457200" rtl="0" algn="l">
              <a:spcBef>
                <a:spcPts val="0"/>
              </a:spcBef>
              <a:spcAft>
                <a:spcPts val="0"/>
              </a:spcAft>
              <a:buSzPts val="1100"/>
              <a:buAutoNum type="arabicParenR"/>
            </a:pPr>
            <a:r>
              <a:rPr lang="en"/>
              <a:t>Shot the final video</a:t>
            </a:r>
            <a:endParaRPr/>
          </a:p>
          <a:p>
            <a:pPr indent="-298450" lvl="0" marL="457200" rtl="0" algn="l">
              <a:spcBef>
                <a:spcPts val="0"/>
              </a:spcBef>
              <a:spcAft>
                <a:spcPts val="0"/>
              </a:spcAft>
              <a:buSzPts val="1100"/>
              <a:buAutoNum type="arabicParenR"/>
            </a:pPr>
            <a:r>
              <a:rPr lang="en"/>
              <a:t>Completed a series of video revisions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291a3d742eb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291a3d742eb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Steps we took to create the storyboard and concept video</a:t>
            </a:r>
            <a:endParaRPr/>
          </a:p>
          <a:p>
            <a:pPr indent="-298450" lvl="0" marL="457200" rtl="0" algn="l">
              <a:spcBef>
                <a:spcPts val="0"/>
              </a:spcBef>
              <a:spcAft>
                <a:spcPts val="0"/>
              </a:spcAft>
              <a:buSzPts val="1100"/>
              <a:buAutoNum type="arabicParenR"/>
            </a:pPr>
            <a:r>
              <a:rPr lang="en"/>
              <a:t>Brainstormed our goals for the concept video</a:t>
            </a:r>
            <a:endParaRPr/>
          </a:p>
          <a:p>
            <a:pPr indent="-298450" lvl="1" marL="914400" rtl="0" algn="l">
              <a:spcBef>
                <a:spcPts val="0"/>
              </a:spcBef>
              <a:spcAft>
                <a:spcPts val="0"/>
              </a:spcAft>
              <a:buSzPts val="1100"/>
              <a:buAutoNum type="alphaLcParenR"/>
            </a:pPr>
            <a:r>
              <a:rPr lang="en"/>
              <a:t>Wanted to make it funny</a:t>
            </a:r>
            <a:endParaRPr/>
          </a:p>
          <a:p>
            <a:pPr indent="-298450" lvl="2" marL="1371600" rtl="0" algn="l">
              <a:spcBef>
                <a:spcPts val="0"/>
              </a:spcBef>
              <a:spcAft>
                <a:spcPts val="0"/>
              </a:spcAft>
              <a:buSzPts val="1100"/>
              <a:buAutoNum type="romanLcParenR"/>
            </a:pPr>
            <a:r>
              <a:rPr lang="en"/>
              <a:t>Inspired from concept videos in class: pizza scene, funny “jump-scare” scene after a black screen</a:t>
            </a:r>
            <a:endParaRPr/>
          </a:p>
          <a:p>
            <a:pPr indent="-298450" lvl="1" marL="914400" rtl="0" algn="l">
              <a:spcBef>
                <a:spcPts val="0"/>
              </a:spcBef>
              <a:spcAft>
                <a:spcPts val="0"/>
              </a:spcAft>
              <a:buSzPts val="1100"/>
              <a:buAutoNum type="alphaLcParenR"/>
            </a:pPr>
            <a:r>
              <a:rPr lang="en"/>
              <a:t>Wanted to keep it as short as possible given the time constraint</a:t>
            </a:r>
            <a:endParaRPr/>
          </a:p>
          <a:p>
            <a:pPr indent="-298450" lvl="0" marL="457200" rtl="0" algn="l">
              <a:spcBef>
                <a:spcPts val="0"/>
              </a:spcBef>
              <a:spcAft>
                <a:spcPts val="0"/>
              </a:spcAft>
              <a:buSzPts val="1100"/>
              <a:buAutoNum type="arabicParenR"/>
            </a:pPr>
            <a:r>
              <a:rPr lang="en"/>
              <a:t>Decided on a general story line </a:t>
            </a:r>
            <a:endParaRPr/>
          </a:p>
          <a:p>
            <a:pPr indent="-298450" lvl="0" marL="457200" rtl="0" algn="l">
              <a:spcBef>
                <a:spcPts val="0"/>
              </a:spcBef>
              <a:spcAft>
                <a:spcPts val="0"/>
              </a:spcAft>
              <a:buSzPts val="1100"/>
              <a:buAutoNum type="arabicParenR"/>
            </a:pPr>
            <a:r>
              <a:rPr lang="en"/>
              <a:t>Solidified story line by considering camera shots, specific scene cuts, who we would need in the video</a:t>
            </a:r>
            <a:endParaRPr/>
          </a:p>
          <a:p>
            <a:pPr indent="-298450" lvl="0" marL="457200" rtl="0" algn="l">
              <a:spcBef>
                <a:spcPts val="0"/>
              </a:spcBef>
              <a:spcAft>
                <a:spcPts val="0"/>
              </a:spcAft>
              <a:buSzPts val="1100"/>
              <a:buAutoNum type="arabicParenR"/>
            </a:pPr>
            <a:r>
              <a:rPr lang="en"/>
              <a:t>Gathered other individuals to be in the video</a:t>
            </a:r>
            <a:endParaRPr/>
          </a:p>
          <a:p>
            <a:pPr indent="-298450" lvl="0" marL="457200" rtl="0" algn="l">
              <a:spcBef>
                <a:spcPts val="0"/>
              </a:spcBef>
              <a:spcAft>
                <a:spcPts val="0"/>
              </a:spcAft>
              <a:buSzPts val="1100"/>
              <a:buAutoNum type="arabicParenR"/>
            </a:pPr>
            <a:r>
              <a:rPr lang="en"/>
              <a:t>Shot the final video</a:t>
            </a:r>
            <a:endParaRPr/>
          </a:p>
          <a:p>
            <a:pPr indent="-298450" lvl="0" marL="457200" rtl="0" algn="l">
              <a:spcBef>
                <a:spcPts val="0"/>
              </a:spcBef>
              <a:spcAft>
                <a:spcPts val="0"/>
              </a:spcAft>
              <a:buSzPts val="1100"/>
              <a:buAutoNum type="arabicParenR"/>
            </a:pPr>
            <a:r>
              <a:rPr lang="en"/>
              <a:t>Completed a series of video revisions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290d9363a35_0_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290d9363a35_0_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Title is a link in case embedded player doesn’t work</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290d9363a35_0_8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290d9363a35_0_8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291612a83d5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291612a83d5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6b9affecee_0_32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6b9affecee_0_32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291612a83d5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291612a83d5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291612a83d5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291612a83d5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6ba8e432a2_0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6ba8e432a2_0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90d9363a35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90d9363a35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Want to highlight decision making process since last week</a:t>
            </a:r>
            <a:endParaRPr/>
          </a:p>
          <a:p>
            <a:pPr indent="-298450" lvl="0" marL="457200" rtl="0" algn="l">
              <a:spcBef>
                <a:spcPts val="0"/>
              </a:spcBef>
              <a:spcAft>
                <a:spcPts val="0"/>
              </a:spcAft>
              <a:buSzPts val="1100"/>
              <a:buChar char="●"/>
            </a:pPr>
            <a:r>
              <a:rPr lang="en"/>
              <a:t>Used the feedback from A3 presentation to reconsider the peer revision solution</a:t>
            </a:r>
            <a:endParaRPr/>
          </a:p>
          <a:p>
            <a:pPr indent="-298450" lvl="1" marL="914400" rtl="0" algn="l">
              <a:spcBef>
                <a:spcPts val="0"/>
              </a:spcBef>
              <a:spcAft>
                <a:spcPts val="0"/>
              </a:spcAft>
              <a:buSzPts val="1100"/>
              <a:buChar char="○"/>
            </a:pPr>
            <a:r>
              <a:rPr lang="en"/>
              <a:t>Recognized the ethical implications of flagging work as “needing attention” and only allowing a few students to receive feedback</a:t>
            </a:r>
            <a:endParaRPr/>
          </a:p>
          <a:p>
            <a:pPr indent="-298450" lvl="1" marL="914400" rtl="0" algn="l">
              <a:spcBef>
                <a:spcPts val="0"/>
              </a:spcBef>
              <a:spcAft>
                <a:spcPts val="0"/>
              </a:spcAft>
              <a:buSzPts val="1100"/>
              <a:buChar char="○"/>
            </a:pPr>
            <a:r>
              <a:rPr lang="en"/>
              <a:t>Recognized that students also have little free time to willingly use peer feedback application, would need to be </a:t>
            </a:r>
            <a:r>
              <a:rPr lang="en"/>
              <a:t>incentivized </a:t>
            </a:r>
            <a:endParaRPr/>
          </a:p>
          <a:p>
            <a:pPr indent="-298450" lvl="0" marL="457200" rtl="0" algn="l">
              <a:spcBef>
                <a:spcPts val="0"/>
              </a:spcBef>
              <a:spcAft>
                <a:spcPts val="0"/>
              </a:spcAft>
              <a:buSzPts val="1100"/>
              <a:buChar char="●"/>
            </a:pPr>
            <a:r>
              <a:rPr lang="en"/>
              <a:t>Deliberated individually over the weekend</a:t>
            </a:r>
            <a:endParaRPr/>
          </a:p>
          <a:p>
            <a:pPr indent="-298450" lvl="0" marL="457200" rtl="0" algn="l">
              <a:spcBef>
                <a:spcPts val="0"/>
              </a:spcBef>
              <a:spcAft>
                <a:spcPts val="0"/>
              </a:spcAft>
              <a:buSzPts val="1100"/>
              <a:buChar char="●"/>
            </a:pPr>
            <a:r>
              <a:rPr lang="en"/>
              <a:t>Completed brief market research with the three solutions – researched current applications serving similar purposes/user bases, compared with our solution ideas</a:t>
            </a:r>
            <a:endParaRPr/>
          </a:p>
          <a:p>
            <a:pPr indent="-298450" lvl="1" marL="914400" rtl="0" algn="l">
              <a:spcBef>
                <a:spcPts val="0"/>
              </a:spcBef>
              <a:spcAft>
                <a:spcPts val="0"/>
              </a:spcAft>
              <a:buSzPts val="1100"/>
              <a:buChar char="○"/>
            </a:pPr>
            <a:r>
              <a:rPr lang="en"/>
              <a:t>Eliminated peer revision solution</a:t>
            </a:r>
            <a:endParaRPr/>
          </a:p>
          <a:p>
            <a:pPr indent="-298450" lvl="0" marL="457200" rtl="0" algn="l">
              <a:spcBef>
                <a:spcPts val="0"/>
              </a:spcBef>
              <a:spcAft>
                <a:spcPts val="0"/>
              </a:spcAft>
              <a:buSzPts val="1100"/>
              <a:buChar char="●"/>
            </a:pPr>
            <a:r>
              <a:rPr lang="en"/>
              <a:t>Discussed the pros and cons of two remaining solutions</a:t>
            </a:r>
            <a:endParaRPr/>
          </a:p>
          <a:p>
            <a:pPr indent="-298450" lvl="1" marL="914400" rtl="0" algn="l">
              <a:spcBef>
                <a:spcPts val="0"/>
              </a:spcBef>
              <a:spcAft>
                <a:spcPts val="0"/>
              </a:spcAft>
              <a:buSzPts val="1100"/>
              <a:buChar char="○"/>
            </a:pPr>
            <a:r>
              <a:rPr lang="en"/>
              <a:t>Writing assistant tool could serve as Chrome extension, feasible for computers/laptops</a:t>
            </a:r>
            <a:endParaRPr/>
          </a:p>
          <a:p>
            <a:pPr indent="-298450" lvl="1" marL="914400" rtl="0" algn="l">
              <a:spcBef>
                <a:spcPts val="0"/>
              </a:spcBef>
              <a:spcAft>
                <a:spcPts val="0"/>
              </a:spcAft>
              <a:buSzPts val="1100"/>
              <a:buChar char="○"/>
            </a:pPr>
            <a:r>
              <a:rPr lang="en"/>
              <a:t>Office hours tool could serve as mobile app with possibility of additional desktop analytics for instructors</a:t>
            </a:r>
            <a:endParaRPr/>
          </a:p>
          <a:p>
            <a:pPr indent="-298450" lvl="1" marL="914400" rtl="0" algn="l">
              <a:spcBef>
                <a:spcPts val="0"/>
              </a:spcBef>
              <a:spcAft>
                <a:spcPts val="0"/>
              </a:spcAft>
              <a:buSzPts val="1100"/>
              <a:buChar char="○"/>
            </a:pPr>
            <a:r>
              <a:rPr lang="en"/>
              <a:t>Both tools appear relatively equal → matter of personal interest and excitement </a:t>
            </a:r>
            <a:endParaRPr/>
          </a:p>
          <a:p>
            <a:pPr indent="-298450" lvl="0" marL="457200" rtl="0" algn="l">
              <a:spcBef>
                <a:spcPts val="0"/>
              </a:spcBef>
              <a:spcAft>
                <a:spcPts val="0"/>
              </a:spcAft>
              <a:buSzPts val="1100"/>
              <a:buChar char="●"/>
            </a:pPr>
            <a:r>
              <a:rPr lang="en"/>
              <a:t>Decided to move forward with application for managing and scheduling office hours and student grouping</a:t>
            </a:r>
            <a:endParaRPr/>
          </a:p>
          <a:p>
            <a:pPr indent="-298450" lvl="1" marL="914400" rtl="0" algn="l">
              <a:spcBef>
                <a:spcPts val="0"/>
              </a:spcBef>
              <a:spcAft>
                <a:spcPts val="0"/>
              </a:spcAft>
              <a:buSzPts val="1100"/>
              <a:buChar char="○"/>
            </a:pPr>
            <a:r>
              <a:rPr lang="en"/>
              <a:t>Recognized the need for such application in terms of our own experiences with office hours</a:t>
            </a:r>
            <a:endParaRPr/>
          </a:p>
          <a:p>
            <a:pPr indent="-298450" lvl="1" marL="914400" rtl="0" algn="l">
              <a:spcBef>
                <a:spcPts val="0"/>
              </a:spcBef>
              <a:spcAft>
                <a:spcPts val="0"/>
              </a:spcAft>
              <a:buSzPts val="1100"/>
              <a:buChar char="○"/>
            </a:pPr>
            <a:r>
              <a:rPr lang="en"/>
              <a:t>Expanded user base to university students as well, but still applicable to high school students, as per our original user base</a:t>
            </a:r>
            <a:endParaRPr/>
          </a:p>
          <a:p>
            <a:pPr indent="-298450" lvl="1" marL="914400" rtl="0" algn="l">
              <a:spcBef>
                <a:spcPts val="0"/>
              </a:spcBef>
              <a:spcAft>
                <a:spcPts val="0"/>
              </a:spcAft>
              <a:buSzPts val="1100"/>
              <a:buChar char="○"/>
            </a:pPr>
            <a:r>
              <a:rPr lang="en"/>
              <a:t>Practical issue with personal connections between different group members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91612a83d5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91612a83d5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our interview with J, the Stanford PhD researcher who has years of teaching assistance experience:</a:t>
            </a:r>
            <a:endParaRPr/>
          </a:p>
          <a:p>
            <a:pPr indent="-298450" lvl="0" marL="457200" rtl="0" algn="l">
              <a:spcBef>
                <a:spcPts val="0"/>
              </a:spcBef>
              <a:spcAft>
                <a:spcPts val="0"/>
              </a:spcAft>
              <a:buSzPts val="1100"/>
              <a:buChar char="●"/>
            </a:pPr>
            <a:r>
              <a:rPr lang="en"/>
              <a:t>UC San Diego also uses their own office hours queue system for CS classes</a:t>
            </a:r>
            <a:endParaRPr/>
          </a:p>
          <a:p>
            <a:pPr indent="-298450" lvl="0" marL="457200" rtl="0" algn="l">
              <a:spcBef>
                <a:spcPts val="0"/>
              </a:spcBef>
              <a:spcAft>
                <a:spcPts val="0"/>
              </a:spcAft>
              <a:buSzPts val="1100"/>
              <a:buChar char="●"/>
            </a:pPr>
            <a:r>
              <a:rPr lang="en"/>
              <a:t>How do TAs balance their </a:t>
            </a:r>
            <a:r>
              <a:rPr lang="en"/>
              <a:t>responsibilities as a researcher and supporting students?</a:t>
            </a:r>
            <a:endParaRPr/>
          </a:p>
          <a:p>
            <a:pPr indent="-298450" lvl="0" marL="457200" rtl="0" algn="l">
              <a:spcBef>
                <a:spcPts val="0"/>
              </a:spcBef>
              <a:spcAft>
                <a:spcPts val="0"/>
              </a:spcAft>
              <a:buSzPts val="1100"/>
              <a:buChar char="●"/>
            </a:pPr>
            <a:r>
              <a:rPr lang="en"/>
              <a:t>How do TAs make learning equitable, given their position as a recent grads who may have had similar experiences?</a:t>
            </a:r>
            <a:endParaRPr/>
          </a:p>
          <a:p>
            <a:pPr indent="0" lvl="0" marL="0" rtl="0" algn="l">
              <a:spcBef>
                <a:spcPts val="0"/>
              </a:spcBef>
              <a:spcAft>
                <a:spcPts val="0"/>
              </a:spcAft>
              <a:buNone/>
            </a:pPr>
            <a:r>
              <a:rPr lang="en"/>
              <a:t>In our interview with P, the teacher at Harker who teaches AP classes:</a:t>
            </a:r>
            <a:endParaRPr/>
          </a:p>
          <a:p>
            <a:pPr indent="-298450" lvl="0" marL="457200" rtl="0" algn="l">
              <a:spcBef>
                <a:spcPts val="0"/>
              </a:spcBef>
              <a:spcAft>
                <a:spcPts val="0"/>
              </a:spcAft>
              <a:buSzPts val="1100"/>
              <a:buChar char="●"/>
            </a:pPr>
            <a:r>
              <a:rPr lang="en"/>
              <a:t>His students wait for hours after school to talk to him ⇒ how does this affect the students’ time? The parents’ time? P’s time such that P may feel obligated to stay late but may also want to genuinely support the students?</a:t>
            </a:r>
            <a:endParaRPr/>
          </a:p>
          <a:p>
            <a:pPr indent="0" lvl="0" marL="0" rtl="0" algn="l">
              <a:spcBef>
                <a:spcPts val="0"/>
              </a:spcBef>
              <a:spcAft>
                <a:spcPts val="0"/>
              </a:spcAft>
              <a:buNone/>
            </a:pPr>
            <a:r>
              <a:rPr lang="en"/>
              <a:t>Connecting the user bases together: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6b9affecee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6b9affecee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the problem we’ve identified?</a:t>
            </a:r>
            <a:endParaRPr/>
          </a:p>
          <a:p>
            <a:pPr indent="-298450" lvl="0" marL="457200" rtl="0" algn="l">
              <a:spcBef>
                <a:spcPts val="0"/>
              </a:spcBef>
              <a:spcAft>
                <a:spcPts val="0"/>
              </a:spcAft>
              <a:buSzPts val="1100"/>
              <a:buChar char="●"/>
            </a:pPr>
            <a:r>
              <a:rPr lang="en"/>
              <a:t>Instructors are </a:t>
            </a:r>
            <a:r>
              <a:rPr lang="en"/>
              <a:t>overwhelmed</a:t>
            </a:r>
            <a:r>
              <a:rPr lang="en"/>
              <a:t> by the number of students who need support, but they can’t </a:t>
            </a:r>
            <a:r>
              <a:rPr lang="en"/>
              <a:t>possibly</a:t>
            </a:r>
            <a:r>
              <a:rPr lang="en"/>
              <a:t> meet with everyone</a:t>
            </a:r>
            <a:endParaRPr/>
          </a:p>
          <a:p>
            <a:pPr indent="-298450" lvl="0" marL="457200" rtl="0" algn="l">
              <a:spcBef>
                <a:spcPts val="0"/>
              </a:spcBef>
              <a:spcAft>
                <a:spcPts val="0"/>
              </a:spcAft>
              <a:buSzPts val="1100"/>
              <a:buChar char="●"/>
            </a:pPr>
            <a:r>
              <a:rPr lang="en"/>
              <a:t>Instructors are </a:t>
            </a:r>
            <a:r>
              <a:rPr lang="en"/>
              <a:t>frustrated</a:t>
            </a:r>
            <a:r>
              <a:rPr lang="en"/>
              <a:t> that they </a:t>
            </a:r>
            <a:r>
              <a:rPr lang="en"/>
              <a:t>have</a:t>
            </a:r>
            <a:r>
              <a:rPr lang="en"/>
              <a:t> to reteach the same concepts at the same office hours multiple times</a:t>
            </a:r>
            <a:endParaRPr/>
          </a:p>
          <a:p>
            <a:pPr indent="-298450" lvl="0" marL="457200" rtl="0" algn="l">
              <a:spcBef>
                <a:spcPts val="0"/>
              </a:spcBef>
              <a:spcAft>
                <a:spcPts val="0"/>
              </a:spcAft>
              <a:buSzPts val="1100"/>
              <a:buChar char="●"/>
            </a:pPr>
            <a:r>
              <a:rPr lang="en"/>
              <a:t>Students are concerned they won’t be able to find a time that fits both their schedule and their instructors</a:t>
            </a:r>
            <a:endParaRPr/>
          </a:p>
          <a:p>
            <a:pPr indent="-298450" lvl="0" marL="457200" rtl="0" algn="l">
              <a:spcBef>
                <a:spcPts val="0"/>
              </a:spcBef>
              <a:spcAft>
                <a:spcPts val="0"/>
              </a:spcAft>
              <a:buSzPts val="1100"/>
              <a:buChar char="●"/>
            </a:pPr>
            <a:r>
              <a:rPr lang="en"/>
              <a:t>Students are worried office hours </a:t>
            </a:r>
            <a:r>
              <a:rPr lang="en"/>
              <a:t>will</a:t>
            </a:r>
            <a:r>
              <a:rPr lang="en"/>
              <a:t> be too </a:t>
            </a:r>
            <a:r>
              <a:rPr lang="en"/>
              <a:t>busy</a:t>
            </a:r>
            <a:r>
              <a:rPr lang="en"/>
              <a:t> </a:t>
            </a:r>
            <a:endParaRPr/>
          </a:p>
          <a:p>
            <a:pPr indent="-298450" lvl="0" marL="457200" rtl="0" algn="l">
              <a:spcBef>
                <a:spcPts val="0"/>
              </a:spcBef>
              <a:spcAft>
                <a:spcPts val="0"/>
              </a:spcAft>
              <a:buSzPts val="1100"/>
              <a:buChar char="●"/>
            </a:pPr>
            <a:r>
              <a:rPr lang="en"/>
              <a:t>Students don’t have a way to sign-up for office hours at a designated time</a:t>
            </a:r>
            <a:endParaRPr/>
          </a:p>
          <a:p>
            <a:pPr indent="0" lvl="0" marL="0" rtl="0" algn="l">
              <a:spcBef>
                <a:spcPts val="0"/>
              </a:spcBef>
              <a:spcAft>
                <a:spcPts val="0"/>
              </a:spcAft>
              <a:buNone/>
            </a:pPr>
            <a:r>
              <a:rPr lang="en"/>
              <a:t>How are we solving these problems?</a:t>
            </a:r>
            <a:endParaRPr/>
          </a:p>
          <a:p>
            <a:pPr indent="-298450" lvl="0" marL="457200" rtl="0" algn="l">
              <a:spcBef>
                <a:spcPts val="0"/>
              </a:spcBef>
              <a:spcAft>
                <a:spcPts val="0"/>
              </a:spcAft>
              <a:buSzPts val="1100"/>
              <a:buChar char="●"/>
            </a:pPr>
            <a:r>
              <a:rPr lang="en"/>
              <a:t>Instructors are able to manage their office hours </a:t>
            </a:r>
            <a:r>
              <a:rPr lang="en"/>
              <a:t>availability</a:t>
            </a:r>
            <a:r>
              <a:rPr lang="en"/>
              <a:t>, provide a </a:t>
            </a:r>
            <a:r>
              <a:rPr lang="en"/>
              <a:t>schedule</a:t>
            </a:r>
            <a:r>
              <a:rPr lang="en"/>
              <a:t> for student sign-up</a:t>
            </a:r>
            <a:endParaRPr/>
          </a:p>
          <a:p>
            <a:pPr indent="-298450" lvl="0" marL="457200" rtl="0" algn="l">
              <a:spcBef>
                <a:spcPts val="0"/>
              </a:spcBef>
              <a:spcAft>
                <a:spcPts val="0"/>
              </a:spcAft>
              <a:buSzPts val="1100"/>
              <a:buChar char="●"/>
            </a:pPr>
            <a:r>
              <a:rPr lang="en"/>
              <a:t>Instructors can teach the same concepts far fewer times if they teach it to groups rather than all 1-on-1’s</a:t>
            </a:r>
            <a:endParaRPr/>
          </a:p>
          <a:p>
            <a:pPr indent="-298450" lvl="0" marL="457200" rtl="0" algn="l">
              <a:spcBef>
                <a:spcPts val="0"/>
              </a:spcBef>
              <a:spcAft>
                <a:spcPts val="0"/>
              </a:spcAft>
              <a:buSzPts val="1100"/>
              <a:buChar char="●"/>
            </a:pPr>
            <a:r>
              <a:rPr lang="en"/>
              <a:t>Instructors are able to fit more students into their </a:t>
            </a:r>
            <a:r>
              <a:rPr lang="en"/>
              <a:t>schedule</a:t>
            </a:r>
            <a:r>
              <a:rPr lang="en"/>
              <a:t>, thus are able to support more students</a:t>
            </a:r>
            <a:endParaRPr/>
          </a:p>
          <a:p>
            <a:pPr indent="-298450" lvl="0" marL="457200" rtl="0" algn="l">
              <a:spcBef>
                <a:spcPts val="0"/>
              </a:spcBef>
              <a:spcAft>
                <a:spcPts val="0"/>
              </a:spcAft>
              <a:buSzPts val="1100"/>
              <a:buChar char="●"/>
            </a:pPr>
            <a:r>
              <a:rPr lang="en"/>
              <a:t>Students can be productive while waiting for their turn at office hours</a:t>
            </a:r>
            <a:endParaRPr/>
          </a:p>
          <a:p>
            <a:pPr indent="-298450" lvl="0" marL="457200" rtl="0" algn="l">
              <a:spcBef>
                <a:spcPts val="0"/>
              </a:spcBef>
              <a:spcAft>
                <a:spcPts val="0"/>
              </a:spcAft>
              <a:buSzPts val="1100"/>
              <a:buChar char="●"/>
            </a:pPr>
            <a:r>
              <a:rPr lang="en"/>
              <a:t>Students are </a:t>
            </a:r>
            <a:r>
              <a:rPr lang="en"/>
              <a:t>encouraged</a:t>
            </a:r>
            <a:r>
              <a:rPr lang="en"/>
              <a:t> to collaborate with peers, teaching and learning from one another</a:t>
            </a:r>
            <a:endParaRPr/>
          </a:p>
          <a:p>
            <a:pPr indent="-298450" lvl="0" marL="457200" rtl="0" algn="l">
              <a:spcBef>
                <a:spcPts val="0"/>
              </a:spcBef>
              <a:spcAft>
                <a:spcPts val="0"/>
              </a:spcAft>
              <a:buSzPts val="1100"/>
              <a:buChar char="●"/>
            </a:pPr>
            <a:r>
              <a:rPr lang="en"/>
              <a:t>Students do not have to worry about finding the peers to collaborate with</a:t>
            </a:r>
            <a:endParaRPr/>
          </a:p>
          <a:p>
            <a:pPr indent="-298450" lvl="0" marL="457200" rtl="0" algn="l">
              <a:spcBef>
                <a:spcPts val="0"/>
              </a:spcBef>
              <a:spcAft>
                <a:spcPts val="0"/>
              </a:spcAft>
              <a:buSzPts val="1100"/>
              <a:buChar char="●"/>
            </a:pPr>
            <a:r>
              <a:rPr lang="en"/>
              <a:t>Students maintain autonomy by being able to choose how they want to learn (individually, group setting, meeting with the instructor 1-on-1 or in a group)</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90d9363a35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90d9363a35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Developing the name sameQ:</a:t>
            </a:r>
            <a:endParaRPr/>
          </a:p>
          <a:p>
            <a:pPr indent="-298450" lvl="0" marL="457200" rtl="0" algn="l">
              <a:spcBef>
                <a:spcPts val="0"/>
              </a:spcBef>
              <a:spcAft>
                <a:spcPts val="0"/>
              </a:spcAft>
              <a:buSzPts val="1100"/>
              <a:buChar char="●"/>
            </a:pPr>
            <a:r>
              <a:rPr lang="en"/>
              <a:t>Name is explanatory of the app’s </a:t>
            </a:r>
            <a:r>
              <a:rPr lang="en"/>
              <a:t>purpose</a:t>
            </a:r>
            <a:endParaRPr/>
          </a:p>
          <a:p>
            <a:pPr indent="-298450" lvl="0" marL="457200" rtl="0" algn="l">
              <a:spcBef>
                <a:spcPts val="0"/>
              </a:spcBef>
              <a:spcAft>
                <a:spcPts val="0"/>
              </a:spcAft>
              <a:buSzPts val="1100"/>
              <a:buChar char="●"/>
            </a:pPr>
            <a:r>
              <a:rPr lang="en"/>
              <a:t>Students tend to have the “same” “q” or same question, thus students can be put into the same spot in the “queue”</a:t>
            </a:r>
            <a:endParaRPr/>
          </a:p>
          <a:p>
            <a:pPr indent="-298450" lvl="0" marL="457200" rtl="0" algn="l">
              <a:spcBef>
                <a:spcPts val="0"/>
              </a:spcBef>
              <a:spcAft>
                <a:spcPts val="0"/>
              </a:spcAft>
              <a:buSzPts val="1100"/>
              <a:buChar char="●"/>
            </a:pPr>
            <a:r>
              <a:rPr lang="en"/>
              <a:t>Wanted to stray away from having the word “queue” appear in the name</a:t>
            </a:r>
            <a:endParaRPr/>
          </a:p>
          <a:p>
            <a:pPr indent="-298450" lvl="0" marL="457200" rtl="0" algn="l">
              <a:spcBef>
                <a:spcPts val="0"/>
              </a:spcBef>
              <a:spcAft>
                <a:spcPts val="0"/>
              </a:spcAft>
              <a:buSzPts val="1100"/>
              <a:buChar char="●"/>
            </a:pPr>
            <a:r>
              <a:rPr lang="en"/>
              <a:t>Wanted a short yet catchy name that wouldn’t require a lot of work to verbally say</a:t>
            </a:r>
            <a:endParaRPr/>
          </a:p>
          <a:p>
            <a:pPr indent="0" lvl="0" marL="0" rtl="0" algn="l">
              <a:spcBef>
                <a:spcPts val="0"/>
              </a:spcBef>
              <a:spcAft>
                <a:spcPts val="0"/>
              </a:spcAft>
              <a:buNone/>
            </a:pPr>
            <a:r>
              <a:rPr lang="en"/>
              <a:t>Developing the one-liner:</a:t>
            </a:r>
            <a:endParaRPr/>
          </a:p>
          <a:p>
            <a:pPr indent="-298450" lvl="0" marL="457200" rtl="0" algn="l">
              <a:spcBef>
                <a:spcPts val="0"/>
              </a:spcBef>
              <a:spcAft>
                <a:spcPts val="0"/>
              </a:spcAft>
              <a:buSzPts val="1100"/>
              <a:buChar char="●"/>
            </a:pPr>
            <a:r>
              <a:rPr lang="en"/>
              <a:t>Considered the majority user base → </a:t>
            </a:r>
            <a:r>
              <a:rPr lang="en"/>
              <a:t>students</a:t>
            </a:r>
            <a:r>
              <a:rPr lang="en"/>
              <a:t> </a:t>
            </a:r>
            <a:endParaRPr/>
          </a:p>
          <a:p>
            <a:pPr indent="-298450" lvl="0" marL="457200" rtl="0" algn="l">
              <a:spcBef>
                <a:spcPts val="0"/>
              </a:spcBef>
              <a:spcAft>
                <a:spcPts val="0"/>
              </a:spcAft>
              <a:buSzPts val="1100"/>
              <a:buChar char="●"/>
            </a:pPr>
            <a:r>
              <a:rPr lang="en"/>
              <a:t>Connected majority user base to the app’s purpose</a:t>
            </a:r>
            <a:endParaRPr/>
          </a:p>
          <a:p>
            <a:pPr indent="-298450" lvl="0" marL="457200" rtl="0" algn="l">
              <a:spcBef>
                <a:spcPts val="0"/>
              </a:spcBef>
              <a:spcAft>
                <a:spcPts val="0"/>
              </a:spcAft>
              <a:buSzPts val="1100"/>
              <a:buChar char="●"/>
            </a:pPr>
            <a:r>
              <a:rPr lang="en"/>
              <a:t>Wanted to emphasize the significance of peer collaboration that both enhances academic performance and makes office hours more productive overall</a:t>
            </a:r>
            <a:endParaRPr/>
          </a:p>
          <a:p>
            <a:pPr indent="0" lvl="0" marL="0" rtl="0" algn="l">
              <a:spcBef>
                <a:spcPts val="0"/>
              </a:spcBef>
              <a:spcAft>
                <a:spcPts val="0"/>
              </a:spcAft>
              <a:buNone/>
            </a:pPr>
            <a:r>
              <a:rPr lang="en"/>
              <a:t>Value </a:t>
            </a:r>
            <a:r>
              <a:rPr lang="en"/>
              <a:t>proposition</a:t>
            </a:r>
            <a:r>
              <a:rPr lang="en"/>
              <a:t>:</a:t>
            </a:r>
            <a:endParaRPr/>
          </a:p>
          <a:p>
            <a:pPr indent="-298450" lvl="0" marL="457200" rtl="0" algn="l">
              <a:spcBef>
                <a:spcPts val="0"/>
              </a:spcBef>
              <a:spcAft>
                <a:spcPts val="0"/>
              </a:spcAft>
              <a:buSzPts val="1100"/>
              <a:buChar char="●"/>
            </a:pPr>
            <a:r>
              <a:rPr lang="en"/>
              <a:t>Wanted to acknowledge both direct stakeholders: instructors and students</a:t>
            </a:r>
            <a:endParaRPr/>
          </a:p>
          <a:p>
            <a:pPr indent="-298450" lvl="0" marL="457200" rtl="0" algn="l">
              <a:spcBef>
                <a:spcPts val="0"/>
              </a:spcBef>
              <a:spcAft>
                <a:spcPts val="0"/>
              </a:spcAft>
              <a:buSzPts val="1100"/>
              <a:buChar char="●"/>
            </a:pPr>
            <a:r>
              <a:rPr lang="en"/>
              <a:t>Provide brief explanation of app’s purpose and app’s long term goal of community and academic success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290d9363a35_0_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290d9363a35_0_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623404" y="1130675"/>
            <a:ext cx="3618000" cy="2052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p:txBody>
      </p:sp>
      <p:sp>
        <p:nvSpPr>
          <p:cNvPr id="10" name="Google Shape;10;p2"/>
          <p:cNvSpPr txBox="1"/>
          <p:nvPr>
            <p:ph idx="1" type="subTitle"/>
          </p:nvPr>
        </p:nvSpPr>
        <p:spPr>
          <a:xfrm>
            <a:off x="623400" y="3372625"/>
            <a:ext cx="3618000" cy="792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 name="Shape 41"/>
        <p:cNvGrpSpPr/>
        <p:nvPr/>
      </p:nvGrpSpPr>
      <p:grpSpPr>
        <a:xfrm>
          <a:off x="0" y="0"/>
          <a:ext cx="0" cy="0"/>
          <a:chOff x="0" y="0"/>
          <a:chExt cx="0" cy="0"/>
        </a:xfrm>
      </p:grpSpPr>
      <p:sp>
        <p:nvSpPr>
          <p:cNvPr id="42" name="Google Shape;42;p11"/>
          <p:cNvSpPr txBox="1"/>
          <p:nvPr>
            <p:ph hasCustomPrompt="1" type="title"/>
          </p:nvPr>
        </p:nvSpPr>
        <p:spPr>
          <a:xfrm>
            <a:off x="712150" y="1182325"/>
            <a:ext cx="4395600" cy="19635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accent2"/>
              </a:buClr>
              <a:buSzPts val="9600"/>
              <a:buNone/>
              <a:defRPr sz="9600">
                <a:solidFill>
                  <a:schemeClr val="accent2"/>
                </a:solidFill>
              </a:defRPr>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43" name="Google Shape;43;p11"/>
          <p:cNvSpPr txBox="1"/>
          <p:nvPr>
            <p:ph idx="1" type="body"/>
          </p:nvPr>
        </p:nvSpPr>
        <p:spPr>
          <a:xfrm>
            <a:off x="749477" y="3228425"/>
            <a:ext cx="4298400" cy="1300800"/>
          </a:xfrm>
          <a:prstGeom prst="rect">
            <a:avLst/>
          </a:prstGeom>
        </p:spPr>
        <p:txBody>
          <a:bodyPr anchorCtr="0" anchor="t" bIns="91425" lIns="91425" spcFirstLastPara="1" rIns="91425" wrap="square" tIns="91425">
            <a:noAutofit/>
          </a:bodyPr>
          <a:lstStyle>
            <a:lvl1pPr indent="-342900" lvl="0" marL="457200" algn="r">
              <a:spcBef>
                <a:spcPts val="0"/>
              </a:spcBef>
              <a:spcAft>
                <a:spcPts val="0"/>
              </a:spcAft>
              <a:buSzPts val="1800"/>
              <a:buChar char="●"/>
              <a:defRPr/>
            </a:lvl1pPr>
            <a:lvl2pPr indent="-317500" lvl="1" marL="914400" algn="r">
              <a:spcBef>
                <a:spcPts val="1600"/>
              </a:spcBef>
              <a:spcAft>
                <a:spcPts val="0"/>
              </a:spcAft>
              <a:buSzPts val="1400"/>
              <a:buChar char="○"/>
              <a:defRPr/>
            </a:lvl2pPr>
            <a:lvl3pPr indent="-317500" lvl="2" marL="1371600" algn="r">
              <a:spcBef>
                <a:spcPts val="1600"/>
              </a:spcBef>
              <a:spcAft>
                <a:spcPts val="0"/>
              </a:spcAft>
              <a:buSzPts val="1400"/>
              <a:buChar char="■"/>
              <a:defRPr/>
            </a:lvl3pPr>
            <a:lvl4pPr indent="-317500" lvl="3" marL="1828800" algn="r">
              <a:spcBef>
                <a:spcPts val="1600"/>
              </a:spcBef>
              <a:spcAft>
                <a:spcPts val="0"/>
              </a:spcAft>
              <a:buSzPts val="1400"/>
              <a:buChar char="●"/>
              <a:defRPr/>
            </a:lvl4pPr>
            <a:lvl5pPr indent="-317500" lvl="4" marL="2286000" algn="r">
              <a:spcBef>
                <a:spcPts val="1600"/>
              </a:spcBef>
              <a:spcAft>
                <a:spcPts val="0"/>
              </a:spcAft>
              <a:buSzPts val="1400"/>
              <a:buChar char="○"/>
              <a:defRPr/>
            </a:lvl5pPr>
            <a:lvl6pPr indent="-317500" lvl="5" marL="2743200" algn="r">
              <a:spcBef>
                <a:spcPts val="1600"/>
              </a:spcBef>
              <a:spcAft>
                <a:spcPts val="0"/>
              </a:spcAft>
              <a:buSzPts val="1400"/>
              <a:buChar char="■"/>
              <a:defRPr/>
            </a:lvl6pPr>
            <a:lvl7pPr indent="-317500" lvl="6" marL="3200400" algn="r">
              <a:spcBef>
                <a:spcPts val="1600"/>
              </a:spcBef>
              <a:spcAft>
                <a:spcPts val="0"/>
              </a:spcAft>
              <a:buSzPts val="1400"/>
              <a:buChar char="●"/>
              <a:defRPr/>
            </a:lvl7pPr>
            <a:lvl8pPr indent="-317500" lvl="7" marL="3657600" algn="r">
              <a:spcBef>
                <a:spcPts val="1600"/>
              </a:spcBef>
              <a:spcAft>
                <a:spcPts val="0"/>
              </a:spcAft>
              <a:buSzPts val="1400"/>
              <a:buChar char="○"/>
              <a:defRPr/>
            </a:lvl8pPr>
            <a:lvl9pPr indent="-317500" lvl="8" marL="4114800" algn="r">
              <a:spcBef>
                <a:spcPts val="1600"/>
              </a:spcBef>
              <a:spcAft>
                <a:spcPts val="160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4" name="Shape 4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
    <p:spTree>
      <p:nvGrpSpPr>
        <p:cNvPr id="45" name="Shape 45"/>
        <p:cNvGrpSpPr/>
        <p:nvPr/>
      </p:nvGrpSpPr>
      <p:grpSpPr>
        <a:xfrm>
          <a:off x="0" y="0"/>
          <a:ext cx="0" cy="0"/>
          <a:chOff x="0" y="0"/>
          <a:chExt cx="0" cy="0"/>
        </a:xfrm>
      </p:grpSpPr>
      <p:sp>
        <p:nvSpPr>
          <p:cNvPr id="46" name="Google Shape;46;p13"/>
          <p:cNvSpPr txBox="1"/>
          <p:nvPr>
            <p:ph type="title"/>
          </p:nvPr>
        </p:nvSpPr>
        <p:spPr>
          <a:xfrm>
            <a:off x="1186513" y="1874275"/>
            <a:ext cx="16047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47" name="Google Shape;47;p13"/>
          <p:cNvSpPr txBox="1"/>
          <p:nvPr>
            <p:ph idx="1" type="subTitle"/>
          </p:nvPr>
        </p:nvSpPr>
        <p:spPr>
          <a:xfrm>
            <a:off x="1186513" y="3291775"/>
            <a:ext cx="16047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 name="Google Shape;48;p13"/>
          <p:cNvSpPr txBox="1"/>
          <p:nvPr>
            <p:ph idx="2" type="title"/>
          </p:nvPr>
        </p:nvSpPr>
        <p:spPr>
          <a:xfrm>
            <a:off x="2908602" y="1874275"/>
            <a:ext cx="16047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49" name="Google Shape;49;p13"/>
          <p:cNvSpPr txBox="1"/>
          <p:nvPr>
            <p:ph idx="3" type="subTitle"/>
          </p:nvPr>
        </p:nvSpPr>
        <p:spPr>
          <a:xfrm>
            <a:off x="2908602" y="3291775"/>
            <a:ext cx="16047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 name="Google Shape;50;p13"/>
          <p:cNvSpPr txBox="1"/>
          <p:nvPr>
            <p:ph idx="4" type="title"/>
          </p:nvPr>
        </p:nvSpPr>
        <p:spPr>
          <a:xfrm>
            <a:off x="4630692" y="1874275"/>
            <a:ext cx="16047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51" name="Google Shape;51;p13"/>
          <p:cNvSpPr txBox="1"/>
          <p:nvPr>
            <p:ph idx="5" type="subTitle"/>
          </p:nvPr>
        </p:nvSpPr>
        <p:spPr>
          <a:xfrm>
            <a:off x="4630692" y="3291775"/>
            <a:ext cx="16047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 name="Google Shape;52;p13"/>
          <p:cNvSpPr txBox="1"/>
          <p:nvPr>
            <p:ph idx="6" type="title"/>
          </p:nvPr>
        </p:nvSpPr>
        <p:spPr>
          <a:xfrm>
            <a:off x="6352782" y="1874275"/>
            <a:ext cx="16047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53" name="Google Shape;53;p13"/>
          <p:cNvSpPr txBox="1"/>
          <p:nvPr>
            <p:ph idx="7" type="subTitle"/>
          </p:nvPr>
        </p:nvSpPr>
        <p:spPr>
          <a:xfrm>
            <a:off x="6352782" y="3291775"/>
            <a:ext cx="16047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 name="Google Shape;54;p13"/>
          <p:cNvSpPr txBox="1"/>
          <p:nvPr>
            <p:ph hasCustomPrompt="1" idx="8" type="title"/>
          </p:nvPr>
        </p:nvSpPr>
        <p:spPr>
          <a:xfrm>
            <a:off x="955525" y="1057000"/>
            <a:ext cx="2066700" cy="1406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8000"/>
              <a:buNone/>
              <a:defRPr sz="8000">
                <a:solidFill>
                  <a:srgbClr val="FFFAEA"/>
                </a:solidFill>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55" name="Google Shape;55;p13"/>
          <p:cNvSpPr txBox="1"/>
          <p:nvPr>
            <p:ph hasCustomPrompt="1" idx="9" type="title"/>
          </p:nvPr>
        </p:nvSpPr>
        <p:spPr>
          <a:xfrm>
            <a:off x="2677600" y="1057000"/>
            <a:ext cx="2066700" cy="1406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8000"/>
              <a:buNone/>
              <a:defRPr sz="8000">
                <a:solidFill>
                  <a:srgbClr val="FFFAEA"/>
                </a:solidFill>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56" name="Google Shape;56;p13"/>
          <p:cNvSpPr txBox="1"/>
          <p:nvPr>
            <p:ph hasCustomPrompt="1" idx="13" type="title"/>
          </p:nvPr>
        </p:nvSpPr>
        <p:spPr>
          <a:xfrm>
            <a:off x="4399700" y="1057000"/>
            <a:ext cx="2066700" cy="1406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8000"/>
              <a:buNone/>
              <a:defRPr sz="8000">
                <a:solidFill>
                  <a:srgbClr val="FFFAEA"/>
                </a:solidFill>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57" name="Google Shape;57;p13"/>
          <p:cNvSpPr txBox="1"/>
          <p:nvPr>
            <p:ph hasCustomPrompt="1" idx="14" type="title"/>
          </p:nvPr>
        </p:nvSpPr>
        <p:spPr>
          <a:xfrm>
            <a:off x="6121775" y="1057000"/>
            <a:ext cx="2066700" cy="1406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8000"/>
              <a:buNone/>
              <a:defRPr sz="8000">
                <a:solidFill>
                  <a:srgbClr val="FFFAEA"/>
                </a:solidFill>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ONE_COLUMN_TEXT_1">
    <p:spTree>
      <p:nvGrpSpPr>
        <p:cNvPr id="58" name="Shape 58"/>
        <p:cNvGrpSpPr/>
        <p:nvPr/>
      </p:nvGrpSpPr>
      <p:grpSpPr>
        <a:xfrm>
          <a:off x="0" y="0"/>
          <a:ext cx="0" cy="0"/>
          <a:chOff x="0" y="0"/>
          <a:chExt cx="0" cy="0"/>
        </a:xfrm>
      </p:grpSpPr>
      <p:sp>
        <p:nvSpPr>
          <p:cNvPr id="59" name="Google Shape;59;p14"/>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cxnSp>
        <p:nvCxnSpPr>
          <p:cNvPr id="60" name="Google Shape;60;p14"/>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
        <p:nvSpPr>
          <p:cNvPr id="61" name="Google Shape;61;p14"/>
          <p:cNvSpPr txBox="1"/>
          <p:nvPr>
            <p:ph idx="2" type="title"/>
          </p:nvPr>
        </p:nvSpPr>
        <p:spPr>
          <a:xfrm>
            <a:off x="1197338" y="2333425"/>
            <a:ext cx="27768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62" name="Google Shape;62;p14"/>
          <p:cNvSpPr txBox="1"/>
          <p:nvPr>
            <p:ph idx="1" type="subTitle"/>
          </p:nvPr>
        </p:nvSpPr>
        <p:spPr>
          <a:xfrm>
            <a:off x="1197338" y="3750925"/>
            <a:ext cx="27768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3" name="Google Shape;63;p14"/>
          <p:cNvSpPr txBox="1"/>
          <p:nvPr>
            <p:ph idx="3" type="title"/>
          </p:nvPr>
        </p:nvSpPr>
        <p:spPr>
          <a:xfrm>
            <a:off x="5169862" y="2333425"/>
            <a:ext cx="27768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64" name="Google Shape;64;p14"/>
          <p:cNvSpPr txBox="1"/>
          <p:nvPr>
            <p:ph idx="4" type="subTitle"/>
          </p:nvPr>
        </p:nvSpPr>
        <p:spPr>
          <a:xfrm>
            <a:off x="5169862" y="3750925"/>
            <a:ext cx="27768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ONE_COLUMN_TEXT_1_1">
    <p:spTree>
      <p:nvGrpSpPr>
        <p:cNvPr id="65" name="Shape 65"/>
        <p:cNvGrpSpPr/>
        <p:nvPr/>
      </p:nvGrpSpPr>
      <p:grpSpPr>
        <a:xfrm>
          <a:off x="0" y="0"/>
          <a:ext cx="0" cy="0"/>
          <a:chOff x="0" y="0"/>
          <a:chExt cx="0" cy="0"/>
        </a:xfrm>
      </p:grpSpPr>
      <p:sp>
        <p:nvSpPr>
          <p:cNvPr id="66" name="Google Shape;66;p15"/>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67" name="Google Shape;67;p15"/>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
        <p:nvSpPr>
          <p:cNvPr id="68" name="Google Shape;68;p15"/>
          <p:cNvSpPr txBox="1"/>
          <p:nvPr>
            <p:ph idx="1" type="subTitle"/>
          </p:nvPr>
        </p:nvSpPr>
        <p:spPr>
          <a:xfrm>
            <a:off x="2976000" y="3394475"/>
            <a:ext cx="3192000" cy="142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ONE_COLUMN_TEXT_1_2">
    <p:spTree>
      <p:nvGrpSpPr>
        <p:cNvPr id="69" name="Shape 69"/>
        <p:cNvGrpSpPr/>
        <p:nvPr/>
      </p:nvGrpSpPr>
      <p:grpSpPr>
        <a:xfrm>
          <a:off x="0" y="0"/>
          <a:ext cx="0" cy="0"/>
          <a:chOff x="0" y="0"/>
          <a:chExt cx="0" cy="0"/>
        </a:xfrm>
      </p:grpSpPr>
      <p:sp>
        <p:nvSpPr>
          <p:cNvPr id="70" name="Google Shape;70;p16"/>
          <p:cNvSpPr txBox="1"/>
          <p:nvPr>
            <p:ph type="title"/>
          </p:nvPr>
        </p:nvSpPr>
        <p:spPr>
          <a:xfrm>
            <a:off x="1423850" y="2538100"/>
            <a:ext cx="23238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cxnSp>
        <p:nvCxnSpPr>
          <p:cNvPr id="71" name="Google Shape;71;p16"/>
          <p:cNvCxnSpPr/>
          <p:nvPr/>
        </p:nvCxnSpPr>
        <p:spPr>
          <a:xfrm>
            <a:off x="2323550" y="3386325"/>
            <a:ext cx="524400" cy="0"/>
          </a:xfrm>
          <a:prstGeom prst="straightConnector1">
            <a:avLst/>
          </a:prstGeom>
          <a:noFill/>
          <a:ln cap="flat" cmpd="sng" w="38100">
            <a:solidFill>
              <a:schemeClr val="accent2"/>
            </a:solidFill>
            <a:prstDash val="solid"/>
            <a:round/>
            <a:headEnd len="med" w="med" type="none"/>
            <a:tailEnd len="med" w="med" type="none"/>
          </a:ln>
        </p:spPr>
      </p:cxnSp>
      <p:sp>
        <p:nvSpPr>
          <p:cNvPr id="72" name="Google Shape;72;p16"/>
          <p:cNvSpPr txBox="1"/>
          <p:nvPr>
            <p:ph idx="1" type="subTitle"/>
          </p:nvPr>
        </p:nvSpPr>
        <p:spPr>
          <a:xfrm>
            <a:off x="1197350" y="3602775"/>
            <a:ext cx="2776800" cy="109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3" name="Google Shape;73;p16"/>
          <p:cNvSpPr txBox="1"/>
          <p:nvPr>
            <p:ph idx="2" type="subTitle"/>
          </p:nvPr>
        </p:nvSpPr>
        <p:spPr>
          <a:xfrm>
            <a:off x="5169852" y="3602775"/>
            <a:ext cx="2776800" cy="109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4" name="Google Shape;74;p16"/>
          <p:cNvSpPr txBox="1"/>
          <p:nvPr>
            <p:ph idx="3" type="title"/>
          </p:nvPr>
        </p:nvSpPr>
        <p:spPr>
          <a:xfrm>
            <a:off x="5396350" y="2538100"/>
            <a:ext cx="23238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cxnSp>
        <p:nvCxnSpPr>
          <p:cNvPr id="75" name="Google Shape;75;p16"/>
          <p:cNvCxnSpPr/>
          <p:nvPr/>
        </p:nvCxnSpPr>
        <p:spPr>
          <a:xfrm>
            <a:off x="6296050" y="3386325"/>
            <a:ext cx="524400" cy="0"/>
          </a:xfrm>
          <a:prstGeom prst="straightConnector1">
            <a:avLst/>
          </a:prstGeom>
          <a:noFill/>
          <a:ln cap="flat" cmpd="sng" w="38100">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SECTION_TITLE_AND_DESCRIPTION_1_1">
    <p:spTree>
      <p:nvGrpSpPr>
        <p:cNvPr id="76" name="Shape 76"/>
        <p:cNvGrpSpPr/>
        <p:nvPr/>
      </p:nvGrpSpPr>
      <p:grpSpPr>
        <a:xfrm>
          <a:off x="0" y="0"/>
          <a:ext cx="0" cy="0"/>
          <a:chOff x="0" y="0"/>
          <a:chExt cx="0" cy="0"/>
        </a:xfrm>
      </p:grpSpPr>
      <p:sp>
        <p:nvSpPr>
          <p:cNvPr id="77" name="Google Shape;77;p17"/>
          <p:cNvSpPr txBox="1"/>
          <p:nvPr>
            <p:ph type="title"/>
          </p:nvPr>
        </p:nvSpPr>
        <p:spPr>
          <a:xfrm>
            <a:off x="1930750" y="1474962"/>
            <a:ext cx="2423100" cy="75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p:txBody>
      </p:sp>
      <p:sp>
        <p:nvSpPr>
          <p:cNvPr id="78" name="Google Shape;78;p17"/>
          <p:cNvSpPr txBox="1"/>
          <p:nvPr>
            <p:ph idx="1" type="subTitle"/>
          </p:nvPr>
        </p:nvSpPr>
        <p:spPr>
          <a:xfrm>
            <a:off x="1930750" y="2210942"/>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79" name="Google Shape;79;p17"/>
          <p:cNvSpPr txBox="1"/>
          <p:nvPr>
            <p:ph idx="2" type="title"/>
          </p:nvPr>
        </p:nvSpPr>
        <p:spPr>
          <a:xfrm>
            <a:off x="1930750" y="3019844"/>
            <a:ext cx="2423100" cy="75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p:txBody>
      </p:sp>
      <p:sp>
        <p:nvSpPr>
          <p:cNvPr id="80" name="Google Shape;80;p17"/>
          <p:cNvSpPr txBox="1"/>
          <p:nvPr>
            <p:ph idx="3" type="subTitle"/>
          </p:nvPr>
        </p:nvSpPr>
        <p:spPr>
          <a:xfrm>
            <a:off x="1930750" y="3747687"/>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81" name="Google Shape;81;p17"/>
          <p:cNvSpPr txBox="1"/>
          <p:nvPr>
            <p:ph idx="4" type="title"/>
          </p:nvPr>
        </p:nvSpPr>
        <p:spPr>
          <a:xfrm>
            <a:off x="5866369" y="1474962"/>
            <a:ext cx="2423100" cy="75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p:txBody>
      </p:sp>
      <p:sp>
        <p:nvSpPr>
          <p:cNvPr id="82" name="Google Shape;82;p17"/>
          <p:cNvSpPr txBox="1"/>
          <p:nvPr>
            <p:ph idx="5" type="subTitle"/>
          </p:nvPr>
        </p:nvSpPr>
        <p:spPr>
          <a:xfrm>
            <a:off x="5866369" y="2210942"/>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83" name="Google Shape;83;p17"/>
          <p:cNvSpPr txBox="1"/>
          <p:nvPr>
            <p:ph idx="6" type="title"/>
          </p:nvPr>
        </p:nvSpPr>
        <p:spPr>
          <a:xfrm>
            <a:off x="5866369" y="3019844"/>
            <a:ext cx="2423100" cy="75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p:txBody>
      </p:sp>
      <p:sp>
        <p:nvSpPr>
          <p:cNvPr id="84" name="Google Shape;84;p17"/>
          <p:cNvSpPr txBox="1"/>
          <p:nvPr>
            <p:ph idx="7" type="subTitle"/>
          </p:nvPr>
        </p:nvSpPr>
        <p:spPr>
          <a:xfrm>
            <a:off x="5866369" y="3747687"/>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85" name="Google Shape;85;p17"/>
          <p:cNvSpPr txBox="1"/>
          <p:nvPr>
            <p:ph idx="8"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cxnSp>
        <p:nvCxnSpPr>
          <p:cNvPr id="86" name="Google Shape;86;p17"/>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SECTION_TITLE_AND_DESCRIPTION_3">
    <p:spTree>
      <p:nvGrpSpPr>
        <p:cNvPr id="87" name="Shape 87"/>
        <p:cNvGrpSpPr/>
        <p:nvPr/>
      </p:nvGrpSpPr>
      <p:grpSpPr>
        <a:xfrm>
          <a:off x="0" y="0"/>
          <a:ext cx="0" cy="0"/>
          <a:chOff x="0" y="0"/>
          <a:chExt cx="0" cy="0"/>
        </a:xfrm>
      </p:grpSpPr>
      <p:sp>
        <p:nvSpPr>
          <p:cNvPr id="88" name="Google Shape;88;p18"/>
          <p:cNvSpPr txBox="1"/>
          <p:nvPr>
            <p:ph idx="1" type="subTitle"/>
          </p:nvPr>
        </p:nvSpPr>
        <p:spPr>
          <a:xfrm>
            <a:off x="5208325" y="1199550"/>
            <a:ext cx="3111000" cy="1450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Font typeface="Advent Pro"/>
              <a:buNone/>
              <a:defRPr b="1" sz="3000">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2pPr>
            <a:lvl3pPr lvl="2"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3pPr>
            <a:lvl4pPr lvl="3"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4pPr>
            <a:lvl5pPr lvl="4"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5pPr>
            <a:lvl6pPr lvl="5"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6pPr>
            <a:lvl7pPr lvl="6"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7pPr>
            <a:lvl8pPr lvl="7"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8pPr>
            <a:lvl9pPr lvl="8"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9pPr>
          </a:lstStyle>
          <a:p/>
        </p:txBody>
      </p:sp>
      <p:sp>
        <p:nvSpPr>
          <p:cNvPr id="89" name="Google Shape;89;p18"/>
          <p:cNvSpPr txBox="1"/>
          <p:nvPr>
            <p:ph idx="2" type="body"/>
          </p:nvPr>
        </p:nvSpPr>
        <p:spPr>
          <a:xfrm>
            <a:off x="5208325" y="2778821"/>
            <a:ext cx="3111000" cy="15099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42900" lvl="1" marL="914400" rtl="0">
              <a:spcBef>
                <a:spcPts val="1600"/>
              </a:spcBef>
              <a:spcAft>
                <a:spcPts val="0"/>
              </a:spcAft>
              <a:buSzPts val="1800"/>
              <a:buChar char="○"/>
              <a:defRPr sz="1800"/>
            </a:lvl2pPr>
            <a:lvl3pPr indent="-342900" lvl="2" marL="1371600" rtl="0">
              <a:spcBef>
                <a:spcPts val="1600"/>
              </a:spcBef>
              <a:spcAft>
                <a:spcPts val="0"/>
              </a:spcAft>
              <a:buSzPts val="1800"/>
              <a:buChar char="■"/>
              <a:defRPr sz="1800"/>
            </a:lvl3pPr>
            <a:lvl4pPr indent="-342900" lvl="3" marL="1828800" rtl="0">
              <a:spcBef>
                <a:spcPts val="1600"/>
              </a:spcBef>
              <a:spcAft>
                <a:spcPts val="0"/>
              </a:spcAft>
              <a:buSzPts val="1800"/>
              <a:buChar char="●"/>
              <a:defRPr sz="1800"/>
            </a:lvl4pPr>
            <a:lvl5pPr indent="-342900" lvl="4" marL="2286000" rtl="0">
              <a:spcBef>
                <a:spcPts val="1600"/>
              </a:spcBef>
              <a:spcAft>
                <a:spcPts val="0"/>
              </a:spcAft>
              <a:buSzPts val="1800"/>
              <a:buChar char="○"/>
              <a:defRPr sz="1800"/>
            </a:lvl5pPr>
            <a:lvl6pPr indent="-342900" lvl="5" marL="2743200" rtl="0">
              <a:spcBef>
                <a:spcPts val="1600"/>
              </a:spcBef>
              <a:spcAft>
                <a:spcPts val="0"/>
              </a:spcAft>
              <a:buSzPts val="1800"/>
              <a:buChar char="■"/>
              <a:defRPr sz="1800"/>
            </a:lvl6pPr>
            <a:lvl7pPr indent="-342900" lvl="6" marL="3200400" rtl="0">
              <a:spcBef>
                <a:spcPts val="1600"/>
              </a:spcBef>
              <a:spcAft>
                <a:spcPts val="0"/>
              </a:spcAft>
              <a:buSzPts val="1800"/>
              <a:buChar char="●"/>
              <a:defRPr sz="1800"/>
            </a:lvl7pPr>
            <a:lvl8pPr indent="-342900" lvl="7" marL="3657600" rtl="0">
              <a:spcBef>
                <a:spcPts val="1600"/>
              </a:spcBef>
              <a:spcAft>
                <a:spcPts val="0"/>
              </a:spcAft>
              <a:buSzPts val="1800"/>
              <a:buChar char="○"/>
              <a:defRPr sz="1800"/>
            </a:lvl8pPr>
            <a:lvl9pPr indent="-342900" lvl="8" marL="4114800" rtl="0">
              <a:spcBef>
                <a:spcPts val="1600"/>
              </a:spcBef>
              <a:spcAft>
                <a:spcPts val="1600"/>
              </a:spcAft>
              <a:buSzPts val="1800"/>
              <a:buChar char="■"/>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2">
  <p:cSld name="TITLE_ONLY_1">
    <p:spTree>
      <p:nvGrpSpPr>
        <p:cNvPr id="90" name="Shape 90"/>
        <p:cNvGrpSpPr/>
        <p:nvPr/>
      </p:nvGrpSpPr>
      <p:grpSpPr>
        <a:xfrm>
          <a:off x="0" y="0"/>
          <a:ext cx="0" cy="0"/>
          <a:chOff x="0" y="0"/>
          <a:chExt cx="0" cy="0"/>
        </a:xfrm>
      </p:grpSpPr>
      <p:sp>
        <p:nvSpPr>
          <p:cNvPr id="91" name="Google Shape;91;p19"/>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cxnSp>
        <p:nvCxnSpPr>
          <p:cNvPr id="92" name="Google Shape;92;p19"/>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
        <p:nvSpPr>
          <p:cNvPr id="93" name="Google Shape;93;p19"/>
          <p:cNvSpPr txBox="1"/>
          <p:nvPr>
            <p:ph idx="1" type="subTitle"/>
          </p:nvPr>
        </p:nvSpPr>
        <p:spPr>
          <a:xfrm>
            <a:off x="5917025" y="3156192"/>
            <a:ext cx="2066700" cy="56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4" name="Google Shape;94;p19"/>
          <p:cNvSpPr txBox="1"/>
          <p:nvPr>
            <p:ph hasCustomPrompt="1" idx="2" type="title"/>
          </p:nvPr>
        </p:nvSpPr>
        <p:spPr>
          <a:xfrm>
            <a:off x="5917025" y="2570292"/>
            <a:ext cx="2066700" cy="6621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95" name="Google Shape;95;p19"/>
          <p:cNvSpPr txBox="1"/>
          <p:nvPr>
            <p:ph idx="3" type="subTitle"/>
          </p:nvPr>
        </p:nvSpPr>
        <p:spPr>
          <a:xfrm>
            <a:off x="5917025" y="4276092"/>
            <a:ext cx="2066700" cy="56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6" name="Google Shape;96;p19"/>
          <p:cNvSpPr txBox="1"/>
          <p:nvPr>
            <p:ph hasCustomPrompt="1" idx="4" type="title"/>
          </p:nvPr>
        </p:nvSpPr>
        <p:spPr>
          <a:xfrm>
            <a:off x="5917025" y="3690192"/>
            <a:ext cx="2066700" cy="6621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SECTION_TITLE_AND_DESCRIPTION_1_2">
    <p:spTree>
      <p:nvGrpSpPr>
        <p:cNvPr id="97" name="Shape 97"/>
        <p:cNvGrpSpPr/>
        <p:nvPr/>
      </p:nvGrpSpPr>
      <p:grpSpPr>
        <a:xfrm>
          <a:off x="0" y="0"/>
          <a:ext cx="0" cy="0"/>
          <a:chOff x="0" y="0"/>
          <a:chExt cx="0" cy="0"/>
        </a:xfrm>
      </p:grpSpPr>
      <p:sp>
        <p:nvSpPr>
          <p:cNvPr id="98" name="Google Shape;98;p20"/>
          <p:cNvSpPr txBox="1"/>
          <p:nvPr>
            <p:ph type="title"/>
          </p:nvPr>
        </p:nvSpPr>
        <p:spPr>
          <a:xfrm>
            <a:off x="1167625" y="2108850"/>
            <a:ext cx="18696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99" name="Google Shape;99;p20"/>
          <p:cNvSpPr txBox="1"/>
          <p:nvPr>
            <p:ph idx="1" type="subTitle"/>
          </p:nvPr>
        </p:nvSpPr>
        <p:spPr>
          <a:xfrm>
            <a:off x="1167625" y="3526350"/>
            <a:ext cx="1869600" cy="9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0" name="Google Shape;100;p20"/>
          <p:cNvSpPr txBox="1"/>
          <p:nvPr>
            <p:ph idx="2" type="title"/>
          </p:nvPr>
        </p:nvSpPr>
        <p:spPr>
          <a:xfrm>
            <a:off x="3637202" y="2108850"/>
            <a:ext cx="18696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01" name="Google Shape;101;p20"/>
          <p:cNvSpPr txBox="1"/>
          <p:nvPr>
            <p:ph idx="3" type="subTitle"/>
          </p:nvPr>
        </p:nvSpPr>
        <p:spPr>
          <a:xfrm>
            <a:off x="3637201" y="3526350"/>
            <a:ext cx="1869600" cy="9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2" name="Google Shape;102;p20"/>
          <p:cNvSpPr txBox="1"/>
          <p:nvPr>
            <p:ph idx="4" type="title"/>
          </p:nvPr>
        </p:nvSpPr>
        <p:spPr>
          <a:xfrm>
            <a:off x="6106780" y="2108850"/>
            <a:ext cx="18696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03" name="Google Shape;103;p20"/>
          <p:cNvSpPr txBox="1"/>
          <p:nvPr>
            <p:ph idx="5" type="subTitle"/>
          </p:nvPr>
        </p:nvSpPr>
        <p:spPr>
          <a:xfrm>
            <a:off x="6106776" y="3526350"/>
            <a:ext cx="1869600" cy="9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4" name="Google Shape;104;p20"/>
          <p:cNvSpPr txBox="1"/>
          <p:nvPr>
            <p:ph idx="6"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cxnSp>
        <p:nvCxnSpPr>
          <p:cNvPr id="105" name="Google Shape;105;p20"/>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ctrTitle"/>
          </p:nvPr>
        </p:nvSpPr>
        <p:spPr>
          <a:xfrm>
            <a:off x="5347800" y="1283075"/>
            <a:ext cx="3898500" cy="20526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Clr>
                <a:schemeClr val="accent2"/>
              </a:buClr>
              <a:buSzPts val="3600"/>
              <a:buNone/>
              <a:defRPr sz="3600">
                <a:solidFill>
                  <a:schemeClr val="accent2"/>
                </a:solidFill>
              </a:defRPr>
            </a:lvl1pPr>
            <a:lvl2pPr lvl="1" rtl="0">
              <a:spcBef>
                <a:spcPts val="0"/>
              </a:spcBef>
              <a:spcAft>
                <a:spcPts val="0"/>
              </a:spcAft>
              <a:buClr>
                <a:schemeClr val="accent2"/>
              </a:buClr>
              <a:buSzPts val="5200"/>
              <a:buNone/>
              <a:defRPr sz="5200">
                <a:solidFill>
                  <a:schemeClr val="accent2"/>
                </a:solidFill>
              </a:defRPr>
            </a:lvl2pPr>
            <a:lvl3pPr lvl="2" rtl="0">
              <a:spcBef>
                <a:spcPts val="0"/>
              </a:spcBef>
              <a:spcAft>
                <a:spcPts val="0"/>
              </a:spcAft>
              <a:buClr>
                <a:schemeClr val="accent2"/>
              </a:buClr>
              <a:buSzPts val="5200"/>
              <a:buNone/>
              <a:defRPr sz="5200">
                <a:solidFill>
                  <a:schemeClr val="accent2"/>
                </a:solidFill>
              </a:defRPr>
            </a:lvl3pPr>
            <a:lvl4pPr lvl="3" rtl="0">
              <a:spcBef>
                <a:spcPts val="0"/>
              </a:spcBef>
              <a:spcAft>
                <a:spcPts val="0"/>
              </a:spcAft>
              <a:buClr>
                <a:schemeClr val="accent2"/>
              </a:buClr>
              <a:buSzPts val="5200"/>
              <a:buNone/>
              <a:defRPr sz="5200">
                <a:solidFill>
                  <a:schemeClr val="accent2"/>
                </a:solidFill>
              </a:defRPr>
            </a:lvl4pPr>
            <a:lvl5pPr lvl="4" rtl="0">
              <a:spcBef>
                <a:spcPts val="0"/>
              </a:spcBef>
              <a:spcAft>
                <a:spcPts val="0"/>
              </a:spcAft>
              <a:buClr>
                <a:schemeClr val="accent2"/>
              </a:buClr>
              <a:buSzPts val="5200"/>
              <a:buNone/>
              <a:defRPr sz="5200">
                <a:solidFill>
                  <a:schemeClr val="accent2"/>
                </a:solidFill>
              </a:defRPr>
            </a:lvl5pPr>
            <a:lvl6pPr lvl="5" rtl="0">
              <a:spcBef>
                <a:spcPts val="0"/>
              </a:spcBef>
              <a:spcAft>
                <a:spcPts val="0"/>
              </a:spcAft>
              <a:buClr>
                <a:schemeClr val="accent2"/>
              </a:buClr>
              <a:buSzPts val="5200"/>
              <a:buNone/>
              <a:defRPr sz="5200">
                <a:solidFill>
                  <a:schemeClr val="accent2"/>
                </a:solidFill>
              </a:defRPr>
            </a:lvl6pPr>
            <a:lvl7pPr lvl="6" rtl="0">
              <a:spcBef>
                <a:spcPts val="0"/>
              </a:spcBef>
              <a:spcAft>
                <a:spcPts val="0"/>
              </a:spcAft>
              <a:buClr>
                <a:schemeClr val="accent2"/>
              </a:buClr>
              <a:buSzPts val="5200"/>
              <a:buNone/>
              <a:defRPr sz="5200">
                <a:solidFill>
                  <a:schemeClr val="accent2"/>
                </a:solidFill>
              </a:defRPr>
            </a:lvl7pPr>
            <a:lvl8pPr lvl="7" rtl="0">
              <a:spcBef>
                <a:spcPts val="0"/>
              </a:spcBef>
              <a:spcAft>
                <a:spcPts val="0"/>
              </a:spcAft>
              <a:buClr>
                <a:schemeClr val="accent2"/>
              </a:buClr>
              <a:buSzPts val="5200"/>
              <a:buNone/>
              <a:defRPr sz="5200">
                <a:solidFill>
                  <a:schemeClr val="accent2"/>
                </a:solidFill>
              </a:defRPr>
            </a:lvl8pPr>
            <a:lvl9pPr lvl="8" rtl="0">
              <a:spcBef>
                <a:spcPts val="0"/>
              </a:spcBef>
              <a:spcAft>
                <a:spcPts val="0"/>
              </a:spcAft>
              <a:buClr>
                <a:schemeClr val="accent2"/>
              </a:buClr>
              <a:buSzPts val="5200"/>
              <a:buNone/>
              <a:defRPr sz="5200">
                <a:solidFill>
                  <a:schemeClr val="accent2"/>
                </a:solidFill>
              </a:defRPr>
            </a:lvl9pPr>
          </a:lstStyle>
          <a:p/>
        </p:txBody>
      </p:sp>
      <p:sp>
        <p:nvSpPr>
          <p:cNvPr id="13" name="Google Shape;13;p3"/>
          <p:cNvSpPr txBox="1"/>
          <p:nvPr>
            <p:ph idx="1" type="subTitle"/>
          </p:nvPr>
        </p:nvSpPr>
        <p:spPr>
          <a:xfrm>
            <a:off x="5347800" y="3372625"/>
            <a:ext cx="29145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14" name="Google Shape;14;p3"/>
          <p:cNvSpPr txBox="1"/>
          <p:nvPr>
            <p:ph hasCustomPrompt="1" idx="2" type="title"/>
          </p:nvPr>
        </p:nvSpPr>
        <p:spPr>
          <a:xfrm>
            <a:off x="5347800" y="1262375"/>
            <a:ext cx="1913700" cy="792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7200"/>
              <a:buNone/>
              <a:defRPr sz="7200">
                <a:solidFill>
                  <a:schemeClr val="accent2"/>
                </a:solidFill>
              </a:defRPr>
            </a:lvl1pPr>
            <a:lvl2pPr lvl="1" rtl="0">
              <a:spcBef>
                <a:spcPts val="0"/>
              </a:spcBef>
              <a:spcAft>
                <a:spcPts val="0"/>
              </a:spcAft>
              <a:buClr>
                <a:schemeClr val="accent2"/>
              </a:buClr>
              <a:buSzPts val="6000"/>
              <a:buNone/>
              <a:defRPr sz="6000">
                <a:solidFill>
                  <a:schemeClr val="accent2"/>
                </a:solidFill>
              </a:defRPr>
            </a:lvl2pPr>
            <a:lvl3pPr lvl="2" rtl="0">
              <a:spcBef>
                <a:spcPts val="0"/>
              </a:spcBef>
              <a:spcAft>
                <a:spcPts val="0"/>
              </a:spcAft>
              <a:buClr>
                <a:schemeClr val="accent2"/>
              </a:buClr>
              <a:buSzPts val="6000"/>
              <a:buNone/>
              <a:defRPr sz="6000">
                <a:solidFill>
                  <a:schemeClr val="accent2"/>
                </a:solidFill>
              </a:defRPr>
            </a:lvl3pPr>
            <a:lvl4pPr lvl="3" rtl="0">
              <a:spcBef>
                <a:spcPts val="0"/>
              </a:spcBef>
              <a:spcAft>
                <a:spcPts val="0"/>
              </a:spcAft>
              <a:buClr>
                <a:schemeClr val="accent2"/>
              </a:buClr>
              <a:buSzPts val="6000"/>
              <a:buNone/>
              <a:defRPr sz="6000">
                <a:solidFill>
                  <a:schemeClr val="accent2"/>
                </a:solidFill>
              </a:defRPr>
            </a:lvl4pPr>
            <a:lvl5pPr lvl="4" rtl="0">
              <a:spcBef>
                <a:spcPts val="0"/>
              </a:spcBef>
              <a:spcAft>
                <a:spcPts val="0"/>
              </a:spcAft>
              <a:buClr>
                <a:schemeClr val="accent2"/>
              </a:buClr>
              <a:buSzPts val="6000"/>
              <a:buNone/>
              <a:defRPr sz="6000">
                <a:solidFill>
                  <a:schemeClr val="accent2"/>
                </a:solidFill>
              </a:defRPr>
            </a:lvl5pPr>
            <a:lvl6pPr lvl="5" rtl="0">
              <a:spcBef>
                <a:spcPts val="0"/>
              </a:spcBef>
              <a:spcAft>
                <a:spcPts val="0"/>
              </a:spcAft>
              <a:buClr>
                <a:schemeClr val="accent2"/>
              </a:buClr>
              <a:buSzPts val="6000"/>
              <a:buNone/>
              <a:defRPr sz="6000">
                <a:solidFill>
                  <a:schemeClr val="accent2"/>
                </a:solidFill>
              </a:defRPr>
            </a:lvl6pPr>
            <a:lvl7pPr lvl="6" rtl="0">
              <a:spcBef>
                <a:spcPts val="0"/>
              </a:spcBef>
              <a:spcAft>
                <a:spcPts val="0"/>
              </a:spcAft>
              <a:buClr>
                <a:schemeClr val="accent2"/>
              </a:buClr>
              <a:buSzPts val="6000"/>
              <a:buNone/>
              <a:defRPr sz="6000">
                <a:solidFill>
                  <a:schemeClr val="accent2"/>
                </a:solidFill>
              </a:defRPr>
            </a:lvl7pPr>
            <a:lvl8pPr lvl="7" rtl="0">
              <a:spcBef>
                <a:spcPts val="0"/>
              </a:spcBef>
              <a:spcAft>
                <a:spcPts val="0"/>
              </a:spcAft>
              <a:buClr>
                <a:schemeClr val="accent2"/>
              </a:buClr>
              <a:buSzPts val="6000"/>
              <a:buNone/>
              <a:defRPr sz="6000">
                <a:solidFill>
                  <a:schemeClr val="accent2"/>
                </a:solidFill>
              </a:defRPr>
            </a:lvl8pPr>
            <a:lvl9pPr lvl="8" rtl="0">
              <a:spcBef>
                <a:spcPts val="0"/>
              </a:spcBef>
              <a:spcAft>
                <a:spcPts val="0"/>
              </a:spcAft>
              <a:buClr>
                <a:schemeClr val="accent2"/>
              </a:buClr>
              <a:buSzPts val="6000"/>
              <a:buNone/>
              <a:defRPr sz="6000">
                <a:solidFill>
                  <a:schemeClr val="accent2"/>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p:cSld name="SECTION_TITLE_AND_DESCRIPTION_1_2_1">
    <p:spTree>
      <p:nvGrpSpPr>
        <p:cNvPr id="106" name="Shape 106"/>
        <p:cNvGrpSpPr/>
        <p:nvPr/>
      </p:nvGrpSpPr>
      <p:grpSpPr>
        <a:xfrm>
          <a:off x="0" y="0"/>
          <a:ext cx="0" cy="0"/>
          <a:chOff x="0" y="0"/>
          <a:chExt cx="0" cy="0"/>
        </a:xfrm>
      </p:grpSpPr>
      <p:sp>
        <p:nvSpPr>
          <p:cNvPr id="107" name="Google Shape;107;p21"/>
          <p:cNvSpPr txBox="1"/>
          <p:nvPr>
            <p:ph type="title"/>
          </p:nvPr>
        </p:nvSpPr>
        <p:spPr>
          <a:xfrm>
            <a:off x="1167625" y="33058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08" name="Google Shape;108;p21"/>
          <p:cNvSpPr txBox="1"/>
          <p:nvPr>
            <p:ph idx="1" type="subTitle"/>
          </p:nvPr>
        </p:nvSpPr>
        <p:spPr>
          <a:xfrm>
            <a:off x="1167625" y="39073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9" name="Google Shape;109;p21"/>
          <p:cNvSpPr txBox="1"/>
          <p:nvPr>
            <p:ph idx="2" type="title"/>
          </p:nvPr>
        </p:nvSpPr>
        <p:spPr>
          <a:xfrm>
            <a:off x="3637201" y="33058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10" name="Google Shape;110;p21"/>
          <p:cNvSpPr txBox="1"/>
          <p:nvPr>
            <p:ph idx="3" type="subTitle"/>
          </p:nvPr>
        </p:nvSpPr>
        <p:spPr>
          <a:xfrm>
            <a:off x="3637200" y="39073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1" name="Google Shape;111;p21"/>
          <p:cNvSpPr txBox="1"/>
          <p:nvPr>
            <p:ph idx="4" type="title"/>
          </p:nvPr>
        </p:nvSpPr>
        <p:spPr>
          <a:xfrm>
            <a:off x="6106776" y="33058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12" name="Google Shape;112;p21"/>
          <p:cNvSpPr txBox="1"/>
          <p:nvPr>
            <p:ph idx="5" type="subTitle"/>
          </p:nvPr>
        </p:nvSpPr>
        <p:spPr>
          <a:xfrm>
            <a:off x="6106775" y="39073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3" name="Google Shape;113;p21"/>
          <p:cNvSpPr txBox="1"/>
          <p:nvPr>
            <p:ph idx="6"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cxnSp>
        <p:nvCxnSpPr>
          <p:cNvPr id="114" name="Google Shape;114;p21"/>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
        <p:nvSpPr>
          <p:cNvPr id="115" name="Google Shape;115;p21"/>
          <p:cNvSpPr txBox="1"/>
          <p:nvPr>
            <p:ph idx="7" type="title"/>
          </p:nvPr>
        </p:nvSpPr>
        <p:spPr>
          <a:xfrm>
            <a:off x="1167625" y="16109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16" name="Google Shape;116;p21"/>
          <p:cNvSpPr txBox="1"/>
          <p:nvPr>
            <p:ph idx="8" type="subTitle"/>
          </p:nvPr>
        </p:nvSpPr>
        <p:spPr>
          <a:xfrm>
            <a:off x="1167625" y="22124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7" name="Google Shape;117;p21"/>
          <p:cNvSpPr txBox="1"/>
          <p:nvPr>
            <p:ph idx="9" type="title"/>
          </p:nvPr>
        </p:nvSpPr>
        <p:spPr>
          <a:xfrm>
            <a:off x="3637201" y="16109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18" name="Google Shape;118;p21"/>
          <p:cNvSpPr txBox="1"/>
          <p:nvPr>
            <p:ph idx="13" type="subTitle"/>
          </p:nvPr>
        </p:nvSpPr>
        <p:spPr>
          <a:xfrm>
            <a:off x="3637200" y="22124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9" name="Google Shape;119;p21"/>
          <p:cNvSpPr txBox="1"/>
          <p:nvPr>
            <p:ph idx="14" type="title"/>
          </p:nvPr>
        </p:nvSpPr>
        <p:spPr>
          <a:xfrm>
            <a:off x="6106776" y="16109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200"/>
              <a:buNone/>
              <a:defRPr sz="2200">
                <a:solidFill>
                  <a:schemeClr val="accent2"/>
                </a:solidFil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20" name="Google Shape;120;p21"/>
          <p:cNvSpPr txBox="1"/>
          <p:nvPr>
            <p:ph idx="15" type="subTitle"/>
          </p:nvPr>
        </p:nvSpPr>
        <p:spPr>
          <a:xfrm>
            <a:off x="6106775" y="22124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SECTION_TITLE_AND_DESCRIPTION_2">
    <p:spTree>
      <p:nvGrpSpPr>
        <p:cNvPr id="121" name="Shape 121"/>
        <p:cNvGrpSpPr/>
        <p:nvPr/>
      </p:nvGrpSpPr>
      <p:grpSpPr>
        <a:xfrm>
          <a:off x="0" y="0"/>
          <a:ext cx="0" cy="0"/>
          <a:chOff x="0" y="0"/>
          <a:chExt cx="0" cy="0"/>
        </a:xfrm>
      </p:grpSpPr>
      <p:sp>
        <p:nvSpPr>
          <p:cNvPr id="122" name="Google Shape;122;p22"/>
          <p:cNvSpPr txBox="1"/>
          <p:nvPr>
            <p:ph idx="1" type="subTitle"/>
          </p:nvPr>
        </p:nvSpPr>
        <p:spPr>
          <a:xfrm>
            <a:off x="5429475" y="2012425"/>
            <a:ext cx="2841000" cy="50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2200"/>
              <a:buFont typeface="Advent Pro"/>
              <a:buNone/>
              <a:defRPr b="1" sz="2200">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9pPr>
          </a:lstStyle>
          <a:p/>
        </p:txBody>
      </p:sp>
      <p:sp>
        <p:nvSpPr>
          <p:cNvPr id="123" name="Google Shape;123;p22"/>
          <p:cNvSpPr txBox="1"/>
          <p:nvPr>
            <p:ph idx="2" type="body"/>
          </p:nvPr>
        </p:nvSpPr>
        <p:spPr>
          <a:xfrm>
            <a:off x="5429475" y="2649150"/>
            <a:ext cx="2841000" cy="1616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24" name="Google Shape;124;p22"/>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cxnSp>
        <p:nvCxnSpPr>
          <p:cNvPr id="125" name="Google Shape;125;p22"/>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ONE_COLUMN_TEXT_1_1_1">
    <p:spTree>
      <p:nvGrpSpPr>
        <p:cNvPr id="126" name="Shape 126"/>
        <p:cNvGrpSpPr/>
        <p:nvPr/>
      </p:nvGrpSpPr>
      <p:grpSpPr>
        <a:xfrm>
          <a:off x="0" y="0"/>
          <a:ext cx="0" cy="0"/>
          <a:chOff x="0" y="0"/>
          <a:chExt cx="0" cy="0"/>
        </a:xfrm>
      </p:grpSpPr>
      <p:sp>
        <p:nvSpPr>
          <p:cNvPr id="127" name="Google Shape;127;p23"/>
          <p:cNvSpPr txBox="1"/>
          <p:nvPr>
            <p:ph type="title"/>
          </p:nvPr>
        </p:nvSpPr>
        <p:spPr>
          <a:xfrm>
            <a:off x="796050" y="77525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6000"/>
              <a:buNone/>
              <a:defRPr sz="6000">
                <a:solidFill>
                  <a:schemeClr val="accent2"/>
                </a:solidFill>
              </a:defRPr>
            </a:lvl1pPr>
            <a:lvl2pPr lvl="1" rtl="0" algn="ctr">
              <a:spcBef>
                <a:spcPts val="0"/>
              </a:spcBef>
              <a:spcAft>
                <a:spcPts val="0"/>
              </a:spcAft>
              <a:buClr>
                <a:schemeClr val="accent2"/>
              </a:buClr>
              <a:buSzPts val="6000"/>
              <a:buNone/>
              <a:defRPr sz="6000">
                <a:solidFill>
                  <a:schemeClr val="accent2"/>
                </a:solidFill>
              </a:defRPr>
            </a:lvl2pPr>
            <a:lvl3pPr lvl="2" rtl="0" algn="ctr">
              <a:spcBef>
                <a:spcPts val="0"/>
              </a:spcBef>
              <a:spcAft>
                <a:spcPts val="0"/>
              </a:spcAft>
              <a:buClr>
                <a:schemeClr val="accent2"/>
              </a:buClr>
              <a:buSzPts val="6000"/>
              <a:buNone/>
              <a:defRPr sz="6000">
                <a:solidFill>
                  <a:schemeClr val="accent2"/>
                </a:solidFill>
              </a:defRPr>
            </a:lvl3pPr>
            <a:lvl4pPr lvl="3" rtl="0" algn="ctr">
              <a:spcBef>
                <a:spcPts val="0"/>
              </a:spcBef>
              <a:spcAft>
                <a:spcPts val="0"/>
              </a:spcAft>
              <a:buClr>
                <a:schemeClr val="accent2"/>
              </a:buClr>
              <a:buSzPts val="6000"/>
              <a:buNone/>
              <a:defRPr sz="6000">
                <a:solidFill>
                  <a:schemeClr val="accent2"/>
                </a:solidFill>
              </a:defRPr>
            </a:lvl4pPr>
            <a:lvl5pPr lvl="4" rtl="0" algn="ctr">
              <a:spcBef>
                <a:spcPts val="0"/>
              </a:spcBef>
              <a:spcAft>
                <a:spcPts val="0"/>
              </a:spcAft>
              <a:buClr>
                <a:schemeClr val="accent2"/>
              </a:buClr>
              <a:buSzPts val="6000"/>
              <a:buNone/>
              <a:defRPr sz="6000">
                <a:solidFill>
                  <a:schemeClr val="accent2"/>
                </a:solidFill>
              </a:defRPr>
            </a:lvl5pPr>
            <a:lvl6pPr lvl="5" rtl="0" algn="ctr">
              <a:spcBef>
                <a:spcPts val="0"/>
              </a:spcBef>
              <a:spcAft>
                <a:spcPts val="0"/>
              </a:spcAft>
              <a:buClr>
                <a:schemeClr val="accent2"/>
              </a:buClr>
              <a:buSzPts val="6000"/>
              <a:buNone/>
              <a:defRPr sz="6000">
                <a:solidFill>
                  <a:schemeClr val="accent2"/>
                </a:solidFill>
              </a:defRPr>
            </a:lvl6pPr>
            <a:lvl7pPr lvl="6" rtl="0" algn="ctr">
              <a:spcBef>
                <a:spcPts val="0"/>
              </a:spcBef>
              <a:spcAft>
                <a:spcPts val="0"/>
              </a:spcAft>
              <a:buClr>
                <a:schemeClr val="accent2"/>
              </a:buClr>
              <a:buSzPts val="6000"/>
              <a:buNone/>
              <a:defRPr sz="6000">
                <a:solidFill>
                  <a:schemeClr val="accent2"/>
                </a:solidFill>
              </a:defRPr>
            </a:lvl7pPr>
            <a:lvl8pPr lvl="7" rtl="0" algn="ctr">
              <a:spcBef>
                <a:spcPts val="0"/>
              </a:spcBef>
              <a:spcAft>
                <a:spcPts val="0"/>
              </a:spcAft>
              <a:buClr>
                <a:schemeClr val="accent2"/>
              </a:buClr>
              <a:buSzPts val="6000"/>
              <a:buNone/>
              <a:defRPr sz="6000">
                <a:solidFill>
                  <a:schemeClr val="accent2"/>
                </a:solidFill>
              </a:defRPr>
            </a:lvl8pPr>
            <a:lvl9pPr lvl="8" rtl="0" algn="ctr">
              <a:spcBef>
                <a:spcPts val="0"/>
              </a:spcBef>
              <a:spcAft>
                <a:spcPts val="0"/>
              </a:spcAft>
              <a:buClr>
                <a:schemeClr val="accent2"/>
              </a:buClr>
              <a:buSzPts val="6000"/>
              <a:buNone/>
              <a:defRPr sz="6000">
                <a:solidFill>
                  <a:schemeClr val="accent2"/>
                </a:solidFill>
              </a:defRPr>
            </a:lvl9pPr>
          </a:lstStyle>
          <a:p/>
        </p:txBody>
      </p:sp>
      <p:cxnSp>
        <p:nvCxnSpPr>
          <p:cNvPr id="128" name="Google Shape;128;p23"/>
          <p:cNvCxnSpPr/>
          <p:nvPr/>
        </p:nvCxnSpPr>
        <p:spPr>
          <a:xfrm>
            <a:off x="4309800" y="1597700"/>
            <a:ext cx="524400" cy="0"/>
          </a:xfrm>
          <a:prstGeom prst="straightConnector1">
            <a:avLst/>
          </a:prstGeom>
          <a:noFill/>
          <a:ln cap="flat" cmpd="sng" w="38100">
            <a:solidFill>
              <a:schemeClr val="accent2"/>
            </a:solidFill>
            <a:prstDash val="solid"/>
            <a:round/>
            <a:headEnd len="med" w="med" type="none"/>
            <a:tailEnd len="med" w="med" type="none"/>
          </a:ln>
        </p:spPr>
      </p:cxnSp>
      <p:sp>
        <p:nvSpPr>
          <p:cNvPr id="129" name="Google Shape;129;p23"/>
          <p:cNvSpPr txBox="1"/>
          <p:nvPr>
            <p:ph idx="1" type="subTitle"/>
          </p:nvPr>
        </p:nvSpPr>
        <p:spPr>
          <a:xfrm>
            <a:off x="2669850" y="1791275"/>
            <a:ext cx="3804300" cy="11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30" name="Google Shape;130;p23"/>
          <p:cNvSpPr txBox="1"/>
          <p:nvPr/>
        </p:nvSpPr>
        <p:spPr>
          <a:xfrm>
            <a:off x="3017400" y="3634450"/>
            <a:ext cx="3109200" cy="1019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2"/>
                </a:solidFill>
                <a:latin typeface="Roboto"/>
                <a:ea typeface="Roboto"/>
                <a:cs typeface="Roboto"/>
                <a:sym typeface="Roboto"/>
              </a:rPr>
              <a:t>CREDITS: This presentation template was created by </a:t>
            </a:r>
            <a:r>
              <a:rPr b="1" lang="en" sz="1000">
                <a:solidFill>
                  <a:schemeClr val="dk2"/>
                </a:solidFill>
                <a:uFill>
                  <a:noFill/>
                </a:uFill>
                <a:latin typeface="Roboto"/>
                <a:ea typeface="Roboto"/>
                <a:cs typeface="Roboto"/>
                <a:sym typeface="Roboto"/>
                <a:hlinkClick r:id="rId2">
                  <a:extLst>
                    <a:ext uri="{A12FA001-AC4F-418D-AE19-62706E023703}">
                      <ahyp:hlinkClr val="tx"/>
                    </a:ext>
                  </a:extLst>
                </a:hlinkClick>
              </a:rPr>
              <a:t>Slidesgo</a:t>
            </a:r>
            <a:r>
              <a:rPr lang="en" sz="1000">
                <a:solidFill>
                  <a:schemeClr val="dk2"/>
                </a:solidFill>
                <a:latin typeface="Roboto"/>
                <a:ea typeface="Roboto"/>
                <a:cs typeface="Roboto"/>
                <a:sym typeface="Roboto"/>
              </a:rPr>
              <a:t>, including icons by </a:t>
            </a:r>
            <a:r>
              <a:rPr b="1" lang="en" sz="1000">
                <a:solidFill>
                  <a:schemeClr val="dk2"/>
                </a:solidFill>
                <a:uFill>
                  <a:noFill/>
                </a:uFill>
                <a:latin typeface="Roboto"/>
                <a:ea typeface="Roboto"/>
                <a:cs typeface="Roboto"/>
                <a:sym typeface="Roboto"/>
                <a:hlinkClick r:id="rId3">
                  <a:extLst>
                    <a:ext uri="{A12FA001-AC4F-418D-AE19-62706E023703}">
                      <ahyp:hlinkClr val="tx"/>
                    </a:ext>
                  </a:extLst>
                </a:hlinkClick>
              </a:rPr>
              <a:t>Flaticon</a:t>
            </a:r>
            <a:r>
              <a:rPr lang="en" sz="1000">
                <a:solidFill>
                  <a:schemeClr val="dk2"/>
                </a:solidFill>
                <a:latin typeface="Roboto"/>
                <a:ea typeface="Roboto"/>
                <a:cs typeface="Roboto"/>
                <a:sym typeface="Roboto"/>
              </a:rPr>
              <a:t>, and infographics &amp; images by </a:t>
            </a:r>
            <a:r>
              <a:rPr b="1" lang="en" sz="1000">
                <a:solidFill>
                  <a:schemeClr val="dk2"/>
                </a:solidFill>
                <a:uFill>
                  <a:noFill/>
                </a:uFill>
                <a:latin typeface="Roboto"/>
                <a:ea typeface="Roboto"/>
                <a:cs typeface="Roboto"/>
                <a:sym typeface="Roboto"/>
                <a:hlinkClick r:id="rId4">
                  <a:extLst>
                    <a:ext uri="{A12FA001-AC4F-418D-AE19-62706E023703}">
                      <ahyp:hlinkClr val="tx"/>
                    </a:ext>
                  </a:extLst>
                </a:hlinkClick>
              </a:rPr>
              <a:t>Freepik</a:t>
            </a:r>
            <a:r>
              <a:rPr lang="en" sz="1000">
                <a:solidFill>
                  <a:schemeClr val="dk2"/>
                </a:solidFill>
                <a:latin typeface="Roboto"/>
                <a:ea typeface="Roboto"/>
                <a:cs typeface="Roboto"/>
                <a:sym typeface="Roboto"/>
              </a:rPr>
              <a:t>. </a:t>
            </a:r>
            <a:endParaRPr sz="1000">
              <a:solidFill>
                <a:schemeClr val="dk2"/>
              </a:solidFill>
              <a:latin typeface="Roboto"/>
              <a:ea typeface="Roboto"/>
              <a:cs typeface="Roboto"/>
              <a:sym typeface="Roboto"/>
            </a:endParaRPr>
          </a:p>
          <a:p>
            <a:pPr indent="0" lvl="0" marL="0" rtl="0" algn="ctr">
              <a:spcBef>
                <a:spcPts val="300"/>
              </a:spcBef>
              <a:spcAft>
                <a:spcPts val="0"/>
              </a:spcAft>
              <a:buNone/>
            </a:pPr>
            <a:r>
              <a:t/>
            </a:r>
            <a:endParaRPr b="1" sz="1000">
              <a:solidFill>
                <a:schemeClr val="dk2"/>
              </a:solidFill>
              <a:latin typeface="Roboto"/>
              <a:ea typeface="Roboto"/>
              <a:cs typeface="Roboto"/>
              <a:sym typeface="Robo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TITLE_AND_TWO_COLUMNS_1">
    <p:spTree>
      <p:nvGrpSpPr>
        <p:cNvPr id="131" name="Shape 131"/>
        <p:cNvGrpSpPr/>
        <p:nvPr/>
      </p:nvGrpSpPr>
      <p:grpSpPr>
        <a:xfrm>
          <a:off x="0" y="0"/>
          <a:ext cx="0" cy="0"/>
          <a:chOff x="0" y="0"/>
          <a:chExt cx="0" cy="0"/>
        </a:xfrm>
      </p:grpSpPr>
      <p:sp>
        <p:nvSpPr>
          <p:cNvPr id="132" name="Google Shape;132;p24"/>
          <p:cNvSpPr txBox="1"/>
          <p:nvPr>
            <p:ph idx="1" type="body"/>
          </p:nvPr>
        </p:nvSpPr>
        <p:spPr>
          <a:xfrm>
            <a:off x="737000" y="1408100"/>
            <a:ext cx="3600600" cy="3166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33" name="Google Shape;133;p24"/>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134" name="Google Shape;134;p24"/>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idx="1" type="body"/>
          </p:nvPr>
        </p:nvSpPr>
        <p:spPr>
          <a:xfrm>
            <a:off x="878850" y="1228675"/>
            <a:ext cx="73863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7" name="Google Shape;17;p4"/>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cxnSp>
        <p:nvCxnSpPr>
          <p:cNvPr id="18" name="Google Shape;18;p4"/>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5"/>
          <p:cNvSpPr txBox="1"/>
          <p:nvPr>
            <p:ph idx="1" type="body"/>
          </p:nvPr>
        </p:nvSpPr>
        <p:spPr>
          <a:xfrm>
            <a:off x="737000" y="1408100"/>
            <a:ext cx="3600600" cy="3166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 name="Google Shape;21;p5"/>
          <p:cNvSpPr txBox="1"/>
          <p:nvPr>
            <p:ph idx="2" type="body"/>
          </p:nvPr>
        </p:nvSpPr>
        <p:spPr>
          <a:xfrm>
            <a:off x="4806426" y="1408100"/>
            <a:ext cx="3600600" cy="3166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5"/>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23" name="Google Shape;23;p5"/>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6"/>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26" name="Google Shape;26;p6"/>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7"/>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3000"/>
              <a:buNone/>
              <a:defRPr sz="3000">
                <a:solidFill>
                  <a:schemeClr val="accent2"/>
                </a:solidFill>
              </a:defRPr>
            </a:lvl1pPr>
            <a:lvl2pPr lvl="1" algn="ctr">
              <a:spcBef>
                <a:spcPts val="0"/>
              </a:spcBef>
              <a:spcAft>
                <a:spcPts val="0"/>
              </a:spcAft>
              <a:buClr>
                <a:schemeClr val="accent6"/>
              </a:buClr>
              <a:buSzPts val="2400"/>
              <a:buNone/>
              <a:defRPr sz="2400">
                <a:solidFill>
                  <a:schemeClr val="accent6"/>
                </a:solidFill>
              </a:defRPr>
            </a:lvl2pPr>
            <a:lvl3pPr lvl="2" algn="ctr">
              <a:spcBef>
                <a:spcPts val="0"/>
              </a:spcBef>
              <a:spcAft>
                <a:spcPts val="0"/>
              </a:spcAft>
              <a:buClr>
                <a:schemeClr val="accent6"/>
              </a:buClr>
              <a:buSzPts val="2400"/>
              <a:buNone/>
              <a:defRPr sz="2400">
                <a:solidFill>
                  <a:schemeClr val="accent6"/>
                </a:solidFill>
              </a:defRPr>
            </a:lvl3pPr>
            <a:lvl4pPr lvl="3" algn="ctr">
              <a:spcBef>
                <a:spcPts val="0"/>
              </a:spcBef>
              <a:spcAft>
                <a:spcPts val="0"/>
              </a:spcAft>
              <a:buClr>
                <a:schemeClr val="accent6"/>
              </a:buClr>
              <a:buSzPts val="2400"/>
              <a:buNone/>
              <a:defRPr sz="2400">
                <a:solidFill>
                  <a:schemeClr val="accent6"/>
                </a:solidFill>
              </a:defRPr>
            </a:lvl4pPr>
            <a:lvl5pPr lvl="4" algn="ctr">
              <a:spcBef>
                <a:spcPts val="0"/>
              </a:spcBef>
              <a:spcAft>
                <a:spcPts val="0"/>
              </a:spcAft>
              <a:buClr>
                <a:schemeClr val="accent6"/>
              </a:buClr>
              <a:buSzPts val="2400"/>
              <a:buNone/>
              <a:defRPr sz="2400">
                <a:solidFill>
                  <a:schemeClr val="accent6"/>
                </a:solidFill>
              </a:defRPr>
            </a:lvl5pPr>
            <a:lvl6pPr lvl="5" algn="ctr">
              <a:spcBef>
                <a:spcPts val="0"/>
              </a:spcBef>
              <a:spcAft>
                <a:spcPts val="0"/>
              </a:spcAft>
              <a:buClr>
                <a:schemeClr val="accent6"/>
              </a:buClr>
              <a:buSzPts val="2400"/>
              <a:buNone/>
              <a:defRPr sz="2400">
                <a:solidFill>
                  <a:schemeClr val="accent6"/>
                </a:solidFill>
              </a:defRPr>
            </a:lvl6pPr>
            <a:lvl7pPr lvl="6" algn="ctr">
              <a:spcBef>
                <a:spcPts val="0"/>
              </a:spcBef>
              <a:spcAft>
                <a:spcPts val="0"/>
              </a:spcAft>
              <a:buClr>
                <a:schemeClr val="accent6"/>
              </a:buClr>
              <a:buSzPts val="2400"/>
              <a:buNone/>
              <a:defRPr sz="2400">
                <a:solidFill>
                  <a:schemeClr val="accent6"/>
                </a:solidFill>
              </a:defRPr>
            </a:lvl7pPr>
            <a:lvl8pPr lvl="7" algn="ctr">
              <a:spcBef>
                <a:spcPts val="0"/>
              </a:spcBef>
              <a:spcAft>
                <a:spcPts val="0"/>
              </a:spcAft>
              <a:buClr>
                <a:schemeClr val="accent6"/>
              </a:buClr>
              <a:buSzPts val="2400"/>
              <a:buNone/>
              <a:defRPr sz="2400">
                <a:solidFill>
                  <a:schemeClr val="accent6"/>
                </a:solidFill>
              </a:defRPr>
            </a:lvl8pPr>
            <a:lvl9pPr lvl="8" algn="ctr">
              <a:spcBef>
                <a:spcPts val="0"/>
              </a:spcBef>
              <a:spcAft>
                <a:spcPts val="0"/>
              </a:spcAft>
              <a:buClr>
                <a:schemeClr val="accent6"/>
              </a:buClr>
              <a:buSzPts val="2400"/>
              <a:buNone/>
              <a:defRPr sz="2400">
                <a:solidFill>
                  <a:schemeClr val="accent6"/>
                </a:solidFill>
              </a:defRPr>
            </a:lvl9pPr>
          </a:lstStyle>
          <a:p/>
        </p:txBody>
      </p:sp>
      <p:sp>
        <p:nvSpPr>
          <p:cNvPr id="29" name="Google Shape;29;p7"/>
          <p:cNvSpPr txBox="1"/>
          <p:nvPr>
            <p:ph idx="1" type="body"/>
          </p:nvPr>
        </p:nvSpPr>
        <p:spPr>
          <a:xfrm>
            <a:off x="5578375" y="2125700"/>
            <a:ext cx="2666400" cy="1908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sz="1600"/>
            </a:lvl1pPr>
            <a:lvl2pPr indent="-330200" lvl="1" marL="914400">
              <a:spcBef>
                <a:spcPts val="1600"/>
              </a:spcBef>
              <a:spcAft>
                <a:spcPts val="0"/>
              </a:spcAft>
              <a:buSzPts val="1600"/>
              <a:buChar char="○"/>
              <a:defRPr sz="1600"/>
            </a:lvl2pPr>
            <a:lvl3pPr indent="-330200" lvl="2" marL="1371600">
              <a:spcBef>
                <a:spcPts val="1600"/>
              </a:spcBef>
              <a:spcAft>
                <a:spcPts val="0"/>
              </a:spcAft>
              <a:buSzPts val="1600"/>
              <a:buChar char="■"/>
              <a:defRPr sz="1600"/>
            </a:lvl3pPr>
            <a:lvl4pPr indent="-330200" lvl="3" marL="1828800">
              <a:spcBef>
                <a:spcPts val="1600"/>
              </a:spcBef>
              <a:spcAft>
                <a:spcPts val="0"/>
              </a:spcAft>
              <a:buSzPts val="1600"/>
              <a:buChar char="●"/>
              <a:defRPr sz="1600"/>
            </a:lvl4pPr>
            <a:lvl5pPr indent="-330200" lvl="4" marL="2286000">
              <a:spcBef>
                <a:spcPts val="1600"/>
              </a:spcBef>
              <a:spcAft>
                <a:spcPts val="0"/>
              </a:spcAft>
              <a:buSzPts val="1600"/>
              <a:buChar char="○"/>
              <a:defRPr sz="1600"/>
            </a:lvl5pPr>
            <a:lvl6pPr indent="-330200" lvl="5" marL="2743200">
              <a:spcBef>
                <a:spcPts val="1600"/>
              </a:spcBef>
              <a:spcAft>
                <a:spcPts val="0"/>
              </a:spcAft>
              <a:buSzPts val="1600"/>
              <a:buChar char="■"/>
              <a:defRPr sz="1600"/>
            </a:lvl6pPr>
            <a:lvl7pPr indent="-330200" lvl="6" marL="3200400">
              <a:spcBef>
                <a:spcPts val="1600"/>
              </a:spcBef>
              <a:spcAft>
                <a:spcPts val="0"/>
              </a:spcAft>
              <a:buSzPts val="1600"/>
              <a:buChar char="●"/>
              <a:defRPr sz="1600"/>
            </a:lvl7pPr>
            <a:lvl8pPr indent="-330200" lvl="7" marL="3657600">
              <a:spcBef>
                <a:spcPts val="1600"/>
              </a:spcBef>
              <a:spcAft>
                <a:spcPts val="0"/>
              </a:spcAft>
              <a:buSzPts val="1600"/>
              <a:buChar char="○"/>
              <a:defRPr sz="1600"/>
            </a:lvl8pPr>
            <a:lvl9pPr indent="-330200" lvl="8" marL="4114800">
              <a:spcBef>
                <a:spcPts val="1600"/>
              </a:spcBef>
              <a:spcAft>
                <a:spcPts val="1600"/>
              </a:spcAft>
              <a:buSzPts val="1600"/>
              <a:buChar char="■"/>
              <a:defRPr sz="1600"/>
            </a:lvl9pPr>
          </a:lstStyle>
          <a:p/>
        </p:txBody>
      </p:sp>
      <p:cxnSp>
        <p:nvCxnSpPr>
          <p:cNvPr id="30" name="Google Shape;30;p7"/>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 name="Shape 31"/>
        <p:cNvGrpSpPr/>
        <p:nvPr/>
      </p:nvGrpSpPr>
      <p:grpSpPr>
        <a:xfrm>
          <a:off x="0" y="0"/>
          <a:ext cx="0" cy="0"/>
          <a:chOff x="0" y="0"/>
          <a:chExt cx="0" cy="0"/>
        </a:xfrm>
      </p:grpSpPr>
      <p:sp>
        <p:nvSpPr>
          <p:cNvPr id="32" name="Google Shape;32;p8"/>
          <p:cNvSpPr txBox="1"/>
          <p:nvPr>
            <p:ph type="title"/>
          </p:nvPr>
        </p:nvSpPr>
        <p:spPr>
          <a:xfrm>
            <a:off x="5032400" y="1906375"/>
            <a:ext cx="3135000" cy="23943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accent1"/>
              </a:buClr>
              <a:buSzPts val="4000"/>
              <a:buNone/>
              <a:defRPr sz="4000">
                <a:solidFill>
                  <a:schemeClr val="accent1"/>
                </a:solidFill>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3" name="Shape 33"/>
        <p:cNvGrpSpPr/>
        <p:nvPr/>
      </p:nvGrpSpPr>
      <p:grpSpPr>
        <a:xfrm>
          <a:off x="0" y="0"/>
          <a:ext cx="0" cy="0"/>
          <a:chOff x="0" y="0"/>
          <a:chExt cx="0" cy="0"/>
        </a:xfrm>
      </p:grpSpPr>
      <p:sp>
        <p:nvSpPr>
          <p:cNvPr id="34" name="Google Shape;34;p9"/>
          <p:cNvSpPr txBox="1"/>
          <p:nvPr>
            <p:ph idx="1" type="subTitle"/>
          </p:nvPr>
        </p:nvSpPr>
        <p:spPr>
          <a:xfrm>
            <a:off x="796050" y="1397950"/>
            <a:ext cx="3654600" cy="50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1800"/>
              <a:buFont typeface="Advent Pro"/>
              <a:buNone/>
              <a:defRPr b="1">
                <a:solidFill>
                  <a:schemeClr val="accent2"/>
                </a:solidFill>
                <a:latin typeface="Advent Pro"/>
                <a:ea typeface="Advent Pro"/>
                <a:cs typeface="Advent Pro"/>
                <a:sym typeface="Advent Pro"/>
              </a:defRPr>
            </a:lvl1pPr>
            <a:lvl2pPr lvl="1">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2pPr>
            <a:lvl3pPr lvl="2">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3pPr>
            <a:lvl4pPr lvl="3">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4pPr>
            <a:lvl5pPr lvl="4">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5pPr>
            <a:lvl6pPr lvl="5">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6pPr>
            <a:lvl7pPr lvl="6">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7pPr>
            <a:lvl8pPr lvl="7">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8pPr>
            <a:lvl9pPr lvl="8">
              <a:lnSpc>
                <a:spcPct val="100000"/>
              </a:lnSpc>
              <a:spcBef>
                <a:spcPts val="0"/>
              </a:spcBef>
              <a:spcAft>
                <a:spcPts val="0"/>
              </a:spcAft>
              <a:buClr>
                <a:schemeClr val="accent2"/>
              </a:buClr>
              <a:buSzPts val="2100"/>
              <a:buFont typeface="Advent Pro"/>
              <a:buNone/>
              <a:defRPr b="1" sz="2100">
                <a:solidFill>
                  <a:schemeClr val="accent2"/>
                </a:solidFill>
                <a:latin typeface="Advent Pro"/>
                <a:ea typeface="Advent Pro"/>
                <a:cs typeface="Advent Pro"/>
                <a:sym typeface="Advent Pro"/>
              </a:defRPr>
            </a:lvl9pPr>
          </a:lstStyle>
          <a:p/>
        </p:txBody>
      </p:sp>
      <p:sp>
        <p:nvSpPr>
          <p:cNvPr id="35" name="Google Shape;35;p9"/>
          <p:cNvSpPr txBox="1"/>
          <p:nvPr>
            <p:ph idx="2" type="body"/>
          </p:nvPr>
        </p:nvSpPr>
        <p:spPr>
          <a:xfrm>
            <a:off x="796050" y="2034675"/>
            <a:ext cx="3111000" cy="2171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6" name="Google Shape;36;p9"/>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cxnSp>
        <p:nvCxnSpPr>
          <p:cNvPr id="37" name="Google Shape;37;p9"/>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 name="Shape 38"/>
        <p:cNvGrpSpPr/>
        <p:nvPr/>
      </p:nvGrpSpPr>
      <p:grpSpPr>
        <a:xfrm>
          <a:off x="0" y="0"/>
          <a:ext cx="0" cy="0"/>
          <a:chOff x="0" y="0"/>
          <a:chExt cx="0" cy="0"/>
        </a:xfrm>
      </p:grpSpPr>
      <p:sp>
        <p:nvSpPr>
          <p:cNvPr id="39" name="Google Shape;39;p10"/>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40" name="Google Shape;40;p10"/>
          <p:cNvCxnSpPr/>
          <p:nvPr/>
        </p:nvCxnSpPr>
        <p:spPr>
          <a:xfrm>
            <a:off x="4309800" y="1023550"/>
            <a:ext cx="524400" cy="0"/>
          </a:xfrm>
          <a:prstGeom prst="straightConnector1">
            <a:avLst/>
          </a:prstGeom>
          <a:noFill/>
          <a:ln cap="flat" cmpd="sng" w="38100">
            <a:solidFill>
              <a:schemeClr val="accent2"/>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ECF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Advent Pro"/>
              <a:buNone/>
              <a:defRPr b="1" sz="2800">
                <a:solidFill>
                  <a:schemeClr val="dk2"/>
                </a:solidFill>
                <a:latin typeface="Advent Pro"/>
                <a:ea typeface="Advent Pro"/>
                <a:cs typeface="Advent Pro"/>
                <a:sym typeface="Advent Pro"/>
              </a:defRPr>
            </a:lvl1pPr>
            <a:lvl2pPr lvl="1">
              <a:spcBef>
                <a:spcPts val="0"/>
              </a:spcBef>
              <a:spcAft>
                <a:spcPts val="0"/>
              </a:spcAft>
              <a:buClr>
                <a:schemeClr val="dk2"/>
              </a:buClr>
              <a:buSzPts val="2800"/>
              <a:buFont typeface="Advent Pro"/>
              <a:buNone/>
              <a:defRPr b="1" sz="2800">
                <a:solidFill>
                  <a:schemeClr val="dk2"/>
                </a:solidFill>
                <a:latin typeface="Advent Pro"/>
                <a:ea typeface="Advent Pro"/>
                <a:cs typeface="Advent Pro"/>
                <a:sym typeface="Advent Pro"/>
              </a:defRPr>
            </a:lvl2pPr>
            <a:lvl3pPr lvl="2">
              <a:spcBef>
                <a:spcPts val="0"/>
              </a:spcBef>
              <a:spcAft>
                <a:spcPts val="0"/>
              </a:spcAft>
              <a:buClr>
                <a:schemeClr val="dk2"/>
              </a:buClr>
              <a:buSzPts val="2800"/>
              <a:buFont typeface="Advent Pro"/>
              <a:buNone/>
              <a:defRPr b="1" sz="2800">
                <a:solidFill>
                  <a:schemeClr val="dk2"/>
                </a:solidFill>
                <a:latin typeface="Advent Pro"/>
                <a:ea typeface="Advent Pro"/>
                <a:cs typeface="Advent Pro"/>
                <a:sym typeface="Advent Pro"/>
              </a:defRPr>
            </a:lvl3pPr>
            <a:lvl4pPr lvl="3">
              <a:spcBef>
                <a:spcPts val="0"/>
              </a:spcBef>
              <a:spcAft>
                <a:spcPts val="0"/>
              </a:spcAft>
              <a:buClr>
                <a:schemeClr val="dk2"/>
              </a:buClr>
              <a:buSzPts val="2800"/>
              <a:buFont typeface="Advent Pro"/>
              <a:buNone/>
              <a:defRPr b="1" sz="2800">
                <a:solidFill>
                  <a:schemeClr val="dk2"/>
                </a:solidFill>
                <a:latin typeface="Advent Pro"/>
                <a:ea typeface="Advent Pro"/>
                <a:cs typeface="Advent Pro"/>
                <a:sym typeface="Advent Pro"/>
              </a:defRPr>
            </a:lvl4pPr>
            <a:lvl5pPr lvl="4">
              <a:spcBef>
                <a:spcPts val="0"/>
              </a:spcBef>
              <a:spcAft>
                <a:spcPts val="0"/>
              </a:spcAft>
              <a:buClr>
                <a:schemeClr val="dk2"/>
              </a:buClr>
              <a:buSzPts val="2800"/>
              <a:buFont typeface="Advent Pro"/>
              <a:buNone/>
              <a:defRPr b="1" sz="2800">
                <a:solidFill>
                  <a:schemeClr val="dk2"/>
                </a:solidFill>
                <a:latin typeface="Advent Pro"/>
                <a:ea typeface="Advent Pro"/>
                <a:cs typeface="Advent Pro"/>
                <a:sym typeface="Advent Pro"/>
              </a:defRPr>
            </a:lvl5pPr>
            <a:lvl6pPr lvl="5">
              <a:spcBef>
                <a:spcPts val="0"/>
              </a:spcBef>
              <a:spcAft>
                <a:spcPts val="0"/>
              </a:spcAft>
              <a:buClr>
                <a:schemeClr val="dk2"/>
              </a:buClr>
              <a:buSzPts val="2800"/>
              <a:buFont typeface="Advent Pro"/>
              <a:buNone/>
              <a:defRPr b="1" sz="2800">
                <a:solidFill>
                  <a:schemeClr val="dk2"/>
                </a:solidFill>
                <a:latin typeface="Advent Pro"/>
                <a:ea typeface="Advent Pro"/>
                <a:cs typeface="Advent Pro"/>
                <a:sym typeface="Advent Pro"/>
              </a:defRPr>
            </a:lvl6pPr>
            <a:lvl7pPr lvl="6">
              <a:spcBef>
                <a:spcPts val="0"/>
              </a:spcBef>
              <a:spcAft>
                <a:spcPts val="0"/>
              </a:spcAft>
              <a:buClr>
                <a:schemeClr val="dk2"/>
              </a:buClr>
              <a:buSzPts val="2800"/>
              <a:buFont typeface="Advent Pro"/>
              <a:buNone/>
              <a:defRPr b="1" sz="2800">
                <a:solidFill>
                  <a:schemeClr val="dk2"/>
                </a:solidFill>
                <a:latin typeface="Advent Pro"/>
                <a:ea typeface="Advent Pro"/>
                <a:cs typeface="Advent Pro"/>
                <a:sym typeface="Advent Pro"/>
              </a:defRPr>
            </a:lvl7pPr>
            <a:lvl8pPr lvl="7">
              <a:spcBef>
                <a:spcPts val="0"/>
              </a:spcBef>
              <a:spcAft>
                <a:spcPts val="0"/>
              </a:spcAft>
              <a:buClr>
                <a:schemeClr val="dk2"/>
              </a:buClr>
              <a:buSzPts val="2800"/>
              <a:buFont typeface="Advent Pro"/>
              <a:buNone/>
              <a:defRPr b="1" sz="2800">
                <a:solidFill>
                  <a:schemeClr val="dk2"/>
                </a:solidFill>
                <a:latin typeface="Advent Pro"/>
                <a:ea typeface="Advent Pro"/>
                <a:cs typeface="Advent Pro"/>
                <a:sym typeface="Advent Pro"/>
              </a:defRPr>
            </a:lvl8pPr>
            <a:lvl9pPr lvl="8">
              <a:spcBef>
                <a:spcPts val="0"/>
              </a:spcBef>
              <a:spcAft>
                <a:spcPts val="0"/>
              </a:spcAft>
              <a:buClr>
                <a:schemeClr val="dk2"/>
              </a:buClr>
              <a:buSzPts val="2800"/>
              <a:buFont typeface="Advent Pro"/>
              <a:buNone/>
              <a:defRPr b="1" sz="2800">
                <a:solidFill>
                  <a:schemeClr val="dk2"/>
                </a:solidFill>
                <a:latin typeface="Advent Pro"/>
                <a:ea typeface="Advent Pro"/>
                <a:cs typeface="Advent Pro"/>
                <a:sym typeface="Advent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indent="-317500" lvl="1" marL="9144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indent="-317500" lvl="2" marL="13716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indent="-317500" lvl="3" marL="18288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indent="-317500" lvl="4" marL="22860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indent="-317500" lvl="5" marL="27432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indent="-317500" lvl="6" marL="32004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indent="-317500" lvl="7" marL="36576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indent="-317500" lvl="8" marL="4114800">
              <a:lnSpc>
                <a:spcPct val="100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1.png"/><Relationship Id="rId5"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19.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18.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hyperlink" Target="https://www.youtube.com/watch?v=pl-fZ-eQoik" TargetMode="External"/><Relationship Id="rId4" Type="http://schemas.openxmlformats.org/officeDocument/2006/relationships/hyperlink" Target="http://www.youtube.com/watch?v=pl-fZ-eQoik" TargetMode="External"/><Relationship Id="rId5" Type="http://schemas.openxmlformats.org/officeDocument/2006/relationships/image" Target="../media/image1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1" Type="http://schemas.openxmlformats.org/officeDocument/2006/relationships/hyperlink" Target="https://clever.com/library/app/peergrade" TargetMode="External"/><Relationship Id="rId10" Type="http://schemas.openxmlformats.org/officeDocument/2006/relationships/hyperlink" Target="https://www.crowdgrader.org/" TargetMode="External"/><Relationship Id="rId12" Type="http://schemas.openxmlformats.org/officeDocument/2006/relationships/hyperlink" Target="https://www.peerstudio.org" TargetMode="External"/><Relationship Id="rId1" Type="http://schemas.openxmlformats.org/officeDocument/2006/relationships/slideLayout" Target="../slideLayouts/slideLayout9.xml"/><Relationship Id="rId2" Type="http://schemas.openxmlformats.org/officeDocument/2006/relationships/notesSlide" Target="../notesSlides/notesSlide29.xml"/><Relationship Id="rId3" Type="http://schemas.openxmlformats.org/officeDocument/2006/relationships/hyperlink" Target="https://www.getclockwise.com/blog/office-hours" TargetMode="External"/><Relationship Id="rId4" Type="http://schemas.openxmlformats.org/officeDocument/2006/relationships/hyperlink" Target="https://chrome.google.com/webstore/detail/draftback/nnajoiemfpldioamchanognpjmocgkbg" TargetMode="External"/><Relationship Id="rId9" Type="http://schemas.openxmlformats.org/officeDocument/2006/relationships/hyperlink" Target="https://feedbackfruits.com/peer-review#tool-features" TargetMode="External"/><Relationship Id="rId5" Type="http://schemas.openxmlformats.org/officeDocument/2006/relationships/hyperlink" Target="https://www.techlearning.com/how-to/how-to-prevent-chatgpt-cheating" TargetMode="External"/><Relationship Id="rId6" Type="http://schemas.openxmlformats.org/officeDocument/2006/relationships/hyperlink" Target="https://www.joshpeete.com/outsmarting-ai-5-foolproof-ways-to-prevent-students-from-cheating-with-chatgpt-and-ai-technology/" TargetMode="External"/><Relationship Id="rId7" Type="http://schemas.openxmlformats.org/officeDocument/2006/relationships/hyperlink" Target="https://usingeducationaltechnology.com/online-tools-to-help-teachers-teach-the-writing-process-guest-post/" TargetMode="External"/><Relationship Id="rId8" Type="http://schemas.openxmlformats.org/officeDocument/2006/relationships/hyperlink" Target="https://www.peergrade.i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8" name="Shape 138"/>
        <p:cNvGrpSpPr/>
        <p:nvPr/>
      </p:nvGrpSpPr>
      <p:grpSpPr>
        <a:xfrm>
          <a:off x="0" y="0"/>
          <a:ext cx="0" cy="0"/>
          <a:chOff x="0" y="0"/>
          <a:chExt cx="0" cy="0"/>
        </a:xfrm>
      </p:grpSpPr>
      <p:grpSp>
        <p:nvGrpSpPr>
          <p:cNvPr id="139" name="Google Shape;139;p25"/>
          <p:cNvGrpSpPr/>
          <p:nvPr/>
        </p:nvGrpSpPr>
        <p:grpSpPr>
          <a:xfrm>
            <a:off x="4020093" y="607663"/>
            <a:ext cx="5065148" cy="3795451"/>
            <a:chOff x="936525" y="238100"/>
            <a:chExt cx="5319975" cy="3986400"/>
          </a:xfrm>
        </p:grpSpPr>
        <p:sp>
          <p:nvSpPr>
            <p:cNvPr id="140" name="Google Shape;140;p25"/>
            <p:cNvSpPr/>
            <p:nvPr/>
          </p:nvSpPr>
          <p:spPr>
            <a:xfrm>
              <a:off x="1585950" y="238100"/>
              <a:ext cx="4670550" cy="3949625"/>
            </a:xfrm>
            <a:custGeom>
              <a:rect b="b" l="l" r="r" t="t"/>
              <a:pathLst>
                <a:path extrusionOk="0" h="157985" w="186822">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5"/>
            <p:cNvSpPr/>
            <p:nvPr/>
          </p:nvSpPr>
          <p:spPr>
            <a:xfrm>
              <a:off x="936525" y="2497025"/>
              <a:ext cx="659925" cy="801900"/>
            </a:xfrm>
            <a:custGeom>
              <a:rect b="b" l="l" r="r" t="t"/>
              <a:pathLst>
                <a:path extrusionOk="0" h="32076" w="26397">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5"/>
            <p:cNvSpPr/>
            <p:nvPr/>
          </p:nvSpPr>
          <p:spPr>
            <a:xfrm>
              <a:off x="1602825" y="3328450"/>
              <a:ext cx="359400" cy="312375"/>
            </a:xfrm>
            <a:custGeom>
              <a:rect b="b" l="l" r="r" t="t"/>
              <a:pathLst>
                <a:path extrusionOk="0" h="12495" w="14376">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5"/>
            <p:cNvSpPr/>
            <p:nvPr/>
          </p:nvSpPr>
          <p:spPr>
            <a:xfrm>
              <a:off x="3230125" y="3806550"/>
              <a:ext cx="854375" cy="417950"/>
            </a:xfrm>
            <a:custGeom>
              <a:rect b="b" l="l" r="r" t="t"/>
              <a:pathLst>
                <a:path extrusionOk="0" h="16718" w="34175">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5"/>
            <p:cNvSpPr/>
            <p:nvPr/>
          </p:nvSpPr>
          <p:spPr>
            <a:xfrm>
              <a:off x="5137450" y="870200"/>
              <a:ext cx="1025675" cy="624125"/>
            </a:xfrm>
            <a:custGeom>
              <a:rect b="b" l="l" r="r" t="t"/>
              <a:pathLst>
                <a:path extrusionOk="0" h="24965" w="41027">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25"/>
          <p:cNvSpPr txBox="1"/>
          <p:nvPr>
            <p:ph type="ctrTitle"/>
          </p:nvPr>
        </p:nvSpPr>
        <p:spPr>
          <a:xfrm>
            <a:off x="623404" y="1130675"/>
            <a:ext cx="36180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Assignment 3: Concept Video</a:t>
            </a:r>
            <a:endParaRPr/>
          </a:p>
        </p:txBody>
      </p:sp>
      <p:sp>
        <p:nvSpPr>
          <p:cNvPr id="146" name="Google Shape;146;p25"/>
          <p:cNvSpPr txBox="1"/>
          <p:nvPr>
            <p:ph idx="1" type="subTitle"/>
          </p:nvPr>
        </p:nvSpPr>
        <p:spPr>
          <a:xfrm>
            <a:off x="623400" y="3372625"/>
            <a:ext cx="3396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2: Seamus, Fred, Jailia, Ashton</a:t>
            </a:r>
            <a:endParaRPr/>
          </a:p>
        </p:txBody>
      </p:sp>
      <p:cxnSp>
        <p:nvCxnSpPr>
          <p:cNvPr id="147" name="Google Shape;147;p25"/>
          <p:cNvCxnSpPr/>
          <p:nvPr/>
        </p:nvCxnSpPr>
        <p:spPr>
          <a:xfrm>
            <a:off x="711800" y="3258975"/>
            <a:ext cx="524400" cy="0"/>
          </a:xfrm>
          <a:prstGeom prst="straightConnector1">
            <a:avLst/>
          </a:prstGeom>
          <a:noFill/>
          <a:ln cap="flat" cmpd="sng" w="38100">
            <a:solidFill>
              <a:schemeClr val="accent6"/>
            </a:solidFill>
            <a:prstDash val="solid"/>
            <a:round/>
            <a:headEnd len="med" w="med" type="none"/>
            <a:tailEnd len="med" w="med" type="none"/>
          </a:ln>
        </p:spPr>
      </p:cxnSp>
      <p:grpSp>
        <p:nvGrpSpPr>
          <p:cNvPr id="148" name="Google Shape;148;p25"/>
          <p:cNvGrpSpPr/>
          <p:nvPr/>
        </p:nvGrpSpPr>
        <p:grpSpPr>
          <a:xfrm>
            <a:off x="4760184" y="632680"/>
            <a:ext cx="4717227" cy="4962536"/>
            <a:chOff x="1713850" y="264375"/>
            <a:chExt cx="4954550" cy="5212200"/>
          </a:xfrm>
        </p:grpSpPr>
        <p:sp>
          <p:nvSpPr>
            <p:cNvPr id="149" name="Google Shape;149;p25"/>
            <p:cNvSpPr/>
            <p:nvPr/>
          </p:nvSpPr>
          <p:spPr>
            <a:xfrm>
              <a:off x="2555400" y="2170725"/>
              <a:ext cx="694500" cy="332500"/>
            </a:xfrm>
            <a:custGeom>
              <a:rect b="b" l="l" r="r" t="t"/>
              <a:pathLst>
                <a:path extrusionOk="0" h="13300" w="2778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5"/>
            <p:cNvSpPr/>
            <p:nvPr/>
          </p:nvSpPr>
          <p:spPr>
            <a:xfrm>
              <a:off x="2712825" y="2473500"/>
              <a:ext cx="694475" cy="332500"/>
            </a:xfrm>
            <a:custGeom>
              <a:rect b="b" l="l" r="r" t="t"/>
              <a:pathLst>
                <a:path extrusionOk="0" h="13300" w="27779">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5"/>
            <p:cNvSpPr/>
            <p:nvPr/>
          </p:nvSpPr>
          <p:spPr>
            <a:xfrm>
              <a:off x="3029050" y="3016525"/>
              <a:ext cx="596800" cy="352825"/>
            </a:xfrm>
            <a:custGeom>
              <a:rect b="b" l="l" r="r" t="t"/>
              <a:pathLst>
                <a:path extrusionOk="0" h="14113" w="23872">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5"/>
            <p:cNvSpPr/>
            <p:nvPr/>
          </p:nvSpPr>
          <p:spPr>
            <a:xfrm>
              <a:off x="3560800" y="2996475"/>
              <a:ext cx="1775175" cy="1111100"/>
            </a:xfrm>
            <a:custGeom>
              <a:rect b="b" l="l" r="r" t="t"/>
              <a:pathLst>
                <a:path extrusionOk="0" h="44444" w="71007">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5"/>
            <p:cNvSpPr/>
            <p:nvPr/>
          </p:nvSpPr>
          <p:spPr>
            <a:xfrm>
              <a:off x="2287850" y="547325"/>
              <a:ext cx="2921650" cy="3305875"/>
            </a:xfrm>
            <a:custGeom>
              <a:rect b="b" l="l" r="r" t="t"/>
              <a:pathLst>
                <a:path extrusionOk="0" h="132235" w="116866">
                  <a:moveTo>
                    <a:pt x="65940" y="0"/>
                  </a:moveTo>
                  <a:lnTo>
                    <a:pt x="0" y="34282"/>
                  </a:lnTo>
                  <a:lnTo>
                    <a:pt x="50925" y="132234"/>
                  </a:lnTo>
                  <a:lnTo>
                    <a:pt x="116865" y="97951"/>
                  </a:lnTo>
                  <a:lnTo>
                    <a:pt x="6594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5"/>
            <p:cNvSpPr/>
            <p:nvPr/>
          </p:nvSpPr>
          <p:spPr>
            <a:xfrm>
              <a:off x="2387300" y="647025"/>
              <a:ext cx="2722650" cy="3107000"/>
            </a:xfrm>
            <a:custGeom>
              <a:rect b="b" l="l" r="r" t="t"/>
              <a:pathLst>
                <a:path extrusionOk="0" h="124280" w="108906">
                  <a:moveTo>
                    <a:pt x="60710" y="1"/>
                  </a:moveTo>
                  <a:lnTo>
                    <a:pt x="0" y="31558"/>
                  </a:lnTo>
                  <a:lnTo>
                    <a:pt x="48197" y="124279"/>
                  </a:lnTo>
                  <a:lnTo>
                    <a:pt x="108906" y="92722"/>
                  </a:lnTo>
                  <a:lnTo>
                    <a:pt x="607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5"/>
            <p:cNvSpPr/>
            <p:nvPr/>
          </p:nvSpPr>
          <p:spPr>
            <a:xfrm>
              <a:off x="2187350" y="343625"/>
              <a:ext cx="1749125" cy="1060950"/>
            </a:xfrm>
            <a:custGeom>
              <a:rect b="b" l="l" r="r" t="t"/>
              <a:pathLst>
                <a:path extrusionOk="0" h="42438" w="69965">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5"/>
            <p:cNvSpPr/>
            <p:nvPr/>
          </p:nvSpPr>
          <p:spPr>
            <a:xfrm>
              <a:off x="2891850" y="714450"/>
              <a:ext cx="425150" cy="246050"/>
            </a:xfrm>
            <a:custGeom>
              <a:rect b="b" l="l" r="r" t="t"/>
              <a:pathLst>
                <a:path extrusionOk="0" h="9842" w="17006">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5"/>
            <p:cNvSpPr/>
            <p:nvPr/>
          </p:nvSpPr>
          <p:spPr>
            <a:xfrm>
              <a:off x="2792350" y="951775"/>
              <a:ext cx="64725" cy="61475"/>
            </a:xfrm>
            <a:custGeom>
              <a:rect b="b" l="l" r="r" t="t"/>
              <a:pathLst>
                <a:path extrusionOk="0" h="2459" w="2589">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5"/>
            <p:cNvSpPr/>
            <p:nvPr/>
          </p:nvSpPr>
          <p:spPr>
            <a:xfrm>
              <a:off x="4233575" y="3422800"/>
              <a:ext cx="466300" cy="318325"/>
            </a:xfrm>
            <a:custGeom>
              <a:rect b="b" l="l" r="r" t="t"/>
              <a:pathLst>
                <a:path extrusionOk="0" h="12733" w="18652">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5"/>
            <p:cNvSpPr/>
            <p:nvPr/>
          </p:nvSpPr>
          <p:spPr>
            <a:xfrm>
              <a:off x="4267250" y="3452325"/>
              <a:ext cx="398925" cy="259300"/>
            </a:xfrm>
            <a:custGeom>
              <a:rect b="b" l="l" r="r" t="t"/>
              <a:pathLst>
                <a:path extrusionOk="0" h="10372" w="15957">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5"/>
            <p:cNvSpPr/>
            <p:nvPr/>
          </p:nvSpPr>
          <p:spPr>
            <a:xfrm>
              <a:off x="2987500" y="1043625"/>
              <a:ext cx="703525" cy="454950"/>
            </a:xfrm>
            <a:custGeom>
              <a:rect b="b" l="l" r="r" t="t"/>
              <a:pathLst>
                <a:path extrusionOk="0" h="18198" w="28141">
                  <a:moveTo>
                    <a:pt x="24100" y="0"/>
                  </a:moveTo>
                  <a:cubicBezTo>
                    <a:pt x="23688" y="0"/>
                    <a:pt x="23269" y="97"/>
                    <a:pt x="22877" y="300"/>
                  </a:cubicBezTo>
                  <a:lnTo>
                    <a:pt x="1809" y="11251"/>
                  </a:lnTo>
                  <a:cubicBezTo>
                    <a:pt x="508" y="11928"/>
                    <a:pt x="1" y="13532"/>
                    <a:pt x="678" y="14834"/>
                  </a:cubicBezTo>
                  <a:lnTo>
                    <a:pt x="1683" y="16766"/>
                  </a:lnTo>
                  <a:cubicBezTo>
                    <a:pt x="2155" y="17676"/>
                    <a:pt x="3081" y="18197"/>
                    <a:pt x="4041" y="18197"/>
                  </a:cubicBezTo>
                  <a:cubicBezTo>
                    <a:pt x="4454" y="18197"/>
                    <a:pt x="4872" y="18101"/>
                    <a:pt x="5264" y="17897"/>
                  </a:cubicBezTo>
                  <a:lnTo>
                    <a:pt x="26332" y="6947"/>
                  </a:lnTo>
                  <a:cubicBezTo>
                    <a:pt x="27633" y="6270"/>
                    <a:pt x="28141" y="4667"/>
                    <a:pt x="27463" y="3364"/>
                  </a:cubicBezTo>
                  <a:lnTo>
                    <a:pt x="26460" y="1432"/>
                  </a:lnTo>
                  <a:cubicBezTo>
                    <a:pt x="25987" y="521"/>
                    <a:pt x="25060" y="0"/>
                    <a:pt x="24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5"/>
            <p:cNvSpPr/>
            <p:nvPr/>
          </p:nvSpPr>
          <p:spPr>
            <a:xfrm>
              <a:off x="3098975" y="1119800"/>
              <a:ext cx="931950" cy="511425"/>
            </a:xfrm>
            <a:custGeom>
              <a:rect b="b" l="l" r="r" t="t"/>
              <a:pathLst>
                <a:path extrusionOk="0" h="20457" w="37278">
                  <a:moveTo>
                    <a:pt x="35759" y="1"/>
                  </a:moveTo>
                  <a:cubicBezTo>
                    <a:pt x="35553" y="1"/>
                    <a:pt x="35343" y="49"/>
                    <a:pt x="35147" y="151"/>
                  </a:cubicBezTo>
                  <a:lnTo>
                    <a:pt x="916" y="17944"/>
                  </a:lnTo>
                  <a:cubicBezTo>
                    <a:pt x="259" y="18279"/>
                    <a:pt x="0" y="19086"/>
                    <a:pt x="341" y="19740"/>
                  </a:cubicBezTo>
                  <a:cubicBezTo>
                    <a:pt x="578" y="20196"/>
                    <a:pt x="1041" y="20456"/>
                    <a:pt x="1520" y="20456"/>
                  </a:cubicBezTo>
                  <a:cubicBezTo>
                    <a:pt x="1730" y="20456"/>
                    <a:pt x="1943" y="20407"/>
                    <a:pt x="2141" y="20301"/>
                  </a:cubicBezTo>
                  <a:lnTo>
                    <a:pt x="36373" y="2509"/>
                  </a:lnTo>
                  <a:cubicBezTo>
                    <a:pt x="37023" y="2170"/>
                    <a:pt x="37277" y="1368"/>
                    <a:pt x="36939" y="717"/>
                  </a:cubicBezTo>
                  <a:cubicBezTo>
                    <a:pt x="36702" y="262"/>
                    <a:pt x="36239" y="1"/>
                    <a:pt x="357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5"/>
            <p:cNvSpPr/>
            <p:nvPr/>
          </p:nvSpPr>
          <p:spPr>
            <a:xfrm>
              <a:off x="2620925" y="1463425"/>
              <a:ext cx="369575" cy="323675"/>
            </a:xfrm>
            <a:custGeom>
              <a:rect b="b" l="l" r="r" t="t"/>
              <a:pathLst>
                <a:path extrusionOk="0" h="12947" w="14783">
                  <a:moveTo>
                    <a:pt x="7387" y="1"/>
                  </a:moveTo>
                  <a:cubicBezTo>
                    <a:pt x="6381" y="1"/>
                    <a:pt x="5360" y="236"/>
                    <a:pt x="4406" y="732"/>
                  </a:cubicBezTo>
                  <a:cubicBezTo>
                    <a:pt x="1236" y="2380"/>
                    <a:pt x="1" y="6287"/>
                    <a:pt x="1649" y="9458"/>
                  </a:cubicBezTo>
                  <a:cubicBezTo>
                    <a:pt x="2802" y="11676"/>
                    <a:pt x="5059" y="12946"/>
                    <a:pt x="7397" y="12946"/>
                  </a:cubicBezTo>
                  <a:cubicBezTo>
                    <a:pt x="8403" y="12946"/>
                    <a:pt x="9423" y="12711"/>
                    <a:pt x="10377" y="12216"/>
                  </a:cubicBezTo>
                  <a:cubicBezTo>
                    <a:pt x="13547" y="10567"/>
                    <a:pt x="14782" y="6660"/>
                    <a:pt x="13133" y="3488"/>
                  </a:cubicBezTo>
                  <a:cubicBezTo>
                    <a:pt x="11981" y="1271"/>
                    <a:pt x="9724" y="1"/>
                    <a:pt x="7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5"/>
            <p:cNvSpPr/>
            <p:nvPr/>
          </p:nvSpPr>
          <p:spPr>
            <a:xfrm>
              <a:off x="3551025" y="3240350"/>
              <a:ext cx="307700" cy="307725"/>
            </a:xfrm>
            <a:custGeom>
              <a:rect b="b" l="l" r="r" t="t"/>
              <a:pathLst>
                <a:path extrusionOk="0" h="12309" w="12308">
                  <a:moveTo>
                    <a:pt x="6154" y="1"/>
                  </a:moveTo>
                  <a:cubicBezTo>
                    <a:pt x="4521" y="1"/>
                    <a:pt x="2957" y="649"/>
                    <a:pt x="1802" y="1803"/>
                  </a:cubicBezTo>
                  <a:cubicBezTo>
                    <a:pt x="648" y="2957"/>
                    <a:pt x="0" y="4523"/>
                    <a:pt x="0" y="6154"/>
                  </a:cubicBezTo>
                  <a:cubicBezTo>
                    <a:pt x="0" y="7787"/>
                    <a:pt x="648" y="9353"/>
                    <a:pt x="1802" y="10505"/>
                  </a:cubicBezTo>
                  <a:cubicBezTo>
                    <a:pt x="2957" y="11659"/>
                    <a:pt x="4521" y="12309"/>
                    <a:pt x="6154" y="12309"/>
                  </a:cubicBezTo>
                  <a:cubicBezTo>
                    <a:pt x="7786" y="12309"/>
                    <a:pt x="9351" y="11659"/>
                    <a:pt x="10505" y="10505"/>
                  </a:cubicBezTo>
                  <a:cubicBezTo>
                    <a:pt x="11659" y="9353"/>
                    <a:pt x="12307" y="7787"/>
                    <a:pt x="12307" y="6154"/>
                  </a:cubicBezTo>
                  <a:cubicBezTo>
                    <a:pt x="12307" y="4523"/>
                    <a:pt x="11659" y="2957"/>
                    <a:pt x="10505" y="1803"/>
                  </a:cubicBezTo>
                  <a:cubicBezTo>
                    <a:pt x="9351" y="649"/>
                    <a:pt x="7786" y="1"/>
                    <a:pt x="61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5"/>
            <p:cNvSpPr/>
            <p:nvPr/>
          </p:nvSpPr>
          <p:spPr>
            <a:xfrm>
              <a:off x="3877800" y="3059100"/>
              <a:ext cx="351400" cy="307800"/>
            </a:xfrm>
            <a:custGeom>
              <a:rect b="b" l="l" r="r" t="t"/>
              <a:pathLst>
                <a:path extrusionOk="0" h="12312" w="14056">
                  <a:moveTo>
                    <a:pt x="7023" y="1"/>
                  </a:moveTo>
                  <a:cubicBezTo>
                    <a:pt x="6067" y="1"/>
                    <a:pt x="5097" y="225"/>
                    <a:pt x="4190" y="696"/>
                  </a:cubicBezTo>
                  <a:cubicBezTo>
                    <a:pt x="1174" y="2264"/>
                    <a:pt x="1" y="5979"/>
                    <a:pt x="1568" y="8994"/>
                  </a:cubicBezTo>
                  <a:cubicBezTo>
                    <a:pt x="2664" y="11103"/>
                    <a:pt x="4811" y="12311"/>
                    <a:pt x="7034" y="12311"/>
                  </a:cubicBezTo>
                  <a:cubicBezTo>
                    <a:pt x="7990" y="12311"/>
                    <a:pt x="8959" y="12088"/>
                    <a:pt x="9866" y="11616"/>
                  </a:cubicBezTo>
                  <a:cubicBezTo>
                    <a:pt x="12882" y="10049"/>
                    <a:pt x="14056" y="6333"/>
                    <a:pt x="12488" y="3318"/>
                  </a:cubicBezTo>
                  <a:cubicBezTo>
                    <a:pt x="11393" y="1209"/>
                    <a:pt x="9246" y="1"/>
                    <a:pt x="70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5"/>
            <p:cNvSpPr/>
            <p:nvPr/>
          </p:nvSpPr>
          <p:spPr>
            <a:xfrm>
              <a:off x="4248275" y="2877900"/>
              <a:ext cx="307725" cy="307725"/>
            </a:xfrm>
            <a:custGeom>
              <a:rect b="b" l="l" r="r" t="t"/>
              <a:pathLst>
                <a:path extrusionOk="0" h="12309" w="12309">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5"/>
            <p:cNvSpPr/>
            <p:nvPr/>
          </p:nvSpPr>
          <p:spPr>
            <a:xfrm>
              <a:off x="4575075" y="2696675"/>
              <a:ext cx="351425" cy="307775"/>
            </a:xfrm>
            <a:custGeom>
              <a:rect b="b" l="l" r="r" t="t"/>
              <a:pathLst>
                <a:path extrusionOk="0" h="12311" w="14057">
                  <a:moveTo>
                    <a:pt x="7023" y="0"/>
                  </a:moveTo>
                  <a:cubicBezTo>
                    <a:pt x="6067" y="0"/>
                    <a:pt x="5097" y="224"/>
                    <a:pt x="4190" y="695"/>
                  </a:cubicBezTo>
                  <a:cubicBezTo>
                    <a:pt x="1175" y="2262"/>
                    <a:pt x="0" y="5978"/>
                    <a:pt x="1567" y="8993"/>
                  </a:cubicBezTo>
                  <a:cubicBezTo>
                    <a:pt x="2663" y="11102"/>
                    <a:pt x="4810" y="12310"/>
                    <a:pt x="7033" y="12310"/>
                  </a:cubicBezTo>
                  <a:cubicBezTo>
                    <a:pt x="7989" y="12310"/>
                    <a:pt x="8959" y="12087"/>
                    <a:pt x="9866" y="11615"/>
                  </a:cubicBezTo>
                  <a:cubicBezTo>
                    <a:pt x="12882" y="10048"/>
                    <a:pt x="14056" y="6332"/>
                    <a:pt x="12488" y="3317"/>
                  </a:cubicBezTo>
                  <a:cubicBezTo>
                    <a:pt x="11392" y="1208"/>
                    <a:pt x="9246" y="0"/>
                    <a:pt x="70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5"/>
            <p:cNvSpPr/>
            <p:nvPr/>
          </p:nvSpPr>
          <p:spPr>
            <a:xfrm>
              <a:off x="3728825" y="1553175"/>
              <a:ext cx="2939575" cy="3923400"/>
            </a:xfrm>
            <a:custGeom>
              <a:rect b="b" l="l" r="r" t="t"/>
              <a:pathLst>
                <a:path extrusionOk="0" h="156936" w="117583">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5"/>
            <p:cNvSpPr/>
            <p:nvPr/>
          </p:nvSpPr>
          <p:spPr>
            <a:xfrm>
              <a:off x="2262950" y="3080400"/>
              <a:ext cx="577900" cy="577900"/>
            </a:xfrm>
            <a:custGeom>
              <a:rect b="b" l="l" r="r" t="t"/>
              <a:pathLst>
                <a:path extrusionOk="0" h="23116" w="23116">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5"/>
            <p:cNvSpPr/>
            <p:nvPr/>
          </p:nvSpPr>
          <p:spPr>
            <a:xfrm>
              <a:off x="2383650" y="3201125"/>
              <a:ext cx="336475" cy="336475"/>
            </a:xfrm>
            <a:custGeom>
              <a:rect b="b" l="l" r="r" t="t"/>
              <a:pathLst>
                <a:path extrusionOk="0" h="13459" w="13459">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5"/>
            <p:cNvSpPr/>
            <p:nvPr/>
          </p:nvSpPr>
          <p:spPr>
            <a:xfrm>
              <a:off x="5147150" y="1406650"/>
              <a:ext cx="577900" cy="577900"/>
            </a:xfrm>
            <a:custGeom>
              <a:rect b="b" l="l" r="r" t="t"/>
              <a:pathLst>
                <a:path extrusionOk="0" h="23116" w="23116">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5"/>
            <p:cNvSpPr/>
            <p:nvPr/>
          </p:nvSpPr>
          <p:spPr>
            <a:xfrm>
              <a:off x="5267875" y="1527375"/>
              <a:ext cx="336475" cy="336475"/>
            </a:xfrm>
            <a:custGeom>
              <a:rect b="b" l="l" r="r" t="t"/>
              <a:pathLst>
                <a:path extrusionOk="0" h="13459" w="13459">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5"/>
            <p:cNvSpPr/>
            <p:nvPr/>
          </p:nvSpPr>
          <p:spPr>
            <a:xfrm>
              <a:off x="4206600" y="642725"/>
              <a:ext cx="780600" cy="286200"/>
            </a:xfrm>
            <a:custGeom>
              <a:rect b="b" l="l" r="r" t="t"/>
              <a:pathLst>
                <a:path extrusionOk="0" h="11448" w="31224">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5"/>
            <p:cNvSpPr/>
            <p:nvPr/>
          </p:nvSpPr>
          <p:spPr>
            <a:xfrm>
              <a:off x="4206600" y="642725"/>
              <a:ext cx="322825" cy="512125"/>
            </a:xfrm>
            <a:custGeom>
              <a:rect b="b" l="l" r="r" t="t"/>
              <a:pathLst>
                <a:path extrusionOk="0" h="20485" w="12913">
                  <a:moveTo>
                    <a:pt x="0" y="1"/>
                  </a:moveTo>
                  <a:lnTo>
                    <a:pt x="0" y="20485"/>
                  </a:lnTo>
                  <a:lnTo>
                    <a:pt x="12913" y="10243"/>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5"/>
            <p:cNvSpPr/>
            <p:nvPr/>
          </p:nvSpPr>
          <p:spPr>
            <a:xfrm>
              <a:off x="4206600" y="898800"/>
              <a:ext cx="780600" cy="256050"/>
            </a:xfrm>
            <a:custGeom>
              <a:rect b="b" l="l" r="r" t="t"/>
              <a:pathLst>
                <a:path extrusionOk="0" h="10242" w="31224">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5"/>
            <p:cNvSpPr/>
            <p:nvPr/>
          </p:nvSpPr>
          <p:spPr>
            <a:xfrm>
              <a:off x="4664350" y="642725"/>
              <a:ext cx="322850" cy="512125"/>
            </a:xfrm>
            <a:custGeom>
              <a:rect b="b" l="l" r="r" t="t"/>
              <a:pathLst>
                <a:path extrusionOk="0" h="20485" w="12914">
                  <a:moveTo>
                    <a:pt x="12914" y="1"/>
                  </a:moveTo>
                  <a:lnTo>
                    <a:pt x="1" y="10243"/>
                  </a:lnTo>
                  <a:lnTo>
                    <a:pt x="12914" y="20485"/>
                  </a:lnTo>
                  <a:lnTo>
                    <a:pt x="129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5"/>
            <p:cNvSpPr/>
            <p:nvPr/>
          </p:nvSpPr>
          <p:spPr>
            <a:xfrm>
              <a:off x="1763725" y="1903150"/>
              <a:ext cx="575550" cy="752650"/>
            </a:xfrm>
            <a:custGeom>
              <a:rect b="b" l="l" r="r" t="t"/>
              <a:pathLst>
                <a:path extrusionOk="0" h="30106" w="23022">
                  <a:moveTo>
                    <a:pt x="1" y="1"/>
                  </a:moveTo>
                  <a:lnTo>
                    <a:pt x="1" y="30105"/>
                  </a:lnTo>
                  <a:lnTo>
                    <a:pt x="23022" y="30105"/>
                  </a:lnTo>
                  <a:lnTo>
                    <a:pt x="23022" y="4834"/>
                  </a:lnTo>
                  <a:lnTo>
                    <a:pt x="181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5"/>
            <p:cNvSpPr/>
            <p:nvPr/>
          </p:nvSpPr>
          <p:spPr>
            <a:xfrm>
              <a:off x="1713850" y="1853250"/>
              <a:ext cx="575550" cy="752675"/>
            </a:xfrm>
            <a:custGeom>
              <a:rect b="b" l="l" r="r" t="t"/>
              <a:pathLst>
                <a:path extrusionOk="0" h="30107" w="23022">
                  <a:moveTo>
                    <a:pt x="1" y="1"/>
                  </a:moveTo>
                  <a:lnTo>
                    <a:pt x="1" y="30106"/>
                  </a:lnTo>
                  <a:lnTo>
                    <a:pt x="23022" y="30106"/>
                  </a:lnTo>
                  <a:lnTo>
                    <a:pt x="23022" y="4835"/>
                  </a:lnTo>
                  <a:lnTo>
                    <a:pt x="1818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5"/>
            <p:cNvSpPr/>
            <p:nvPr/>
          </p:nvSpPr>
          <p:spPr>
            <a:xfrm>
              <a:off x="2168525" y="1853250"/>
              <a:ext cx="120875" cy="120900"/>
            </a:xfrm>
            <a:custGeom>
              <a:rect b="b" l="l" r="r" t="t"/>
              <a:pathLst>
                <a:path extrusionOk="0" h="4836" w="4835">
                  <a:moveTo>
                    <a:pt x="1" y="1"/>
                  </a:moveTo>
                  <a:lnTo>
                    <a:pt x="1" y="4835"/>
                  </a:lnTo>
                  <a:lnTo>
                    <a:pt x="4835" y="4835"/>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p:nvPr/>
          </p:nvSpPr>
          <p:spPr>
            <a:xfrm>
              <a:off x="1763725" y="1900425"/>
              <a:ext cx="244900" cy="26575"/>
            </a:xfrm>
            <a:custGeom>
              <a:rect b="b" l="l" r="r" t="t"/>
              <a:pathLst>
                <a:path extrusionOk="0" h="1063" w="9796">
                  <a:moveTo>
                    <a:pt x="1" y="0"/>
                  </a:moveTo>
                  <a:lnTo>
                    <a:pt x="1" y="1063"/>
                  </a:lnTo>
                  <a:lnTo>
                    <a:pt x="9796" y="1063"/>
                  </a:lnTo>
                  <a:lnTo>
                    <a:pt x="97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5"/>
            <p:cNvSpPr/>
            <p:nvPr/>
          </p:nvSpPr>
          <p:spPr>
            <a:xfrm>
              <a:off x="1763725" y="1955375"/>
              <a:ext cx="156600" cy="26600"/>
            </a:xfrm>
            <a:custGeom>
              <a:rect b="b" l="l" r="r" t="t"/>
              <a:pathLst>
                <a:path extrusionOk="0" h="1064" w="6264">
                  <a:moveTo>
                    <a:pt x="1" y="1"/>
                  </a:moveTo>
                  <a:lnTo>
                    <a:pt x="1" y="1063"/>
                  </a:lnTo>
                  <a:lnTo>
                    <a:pt x="6264" y="1063"/>
                  </a:lnTo>
                  <a:lnTo>
                    <a:pt x="62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5"/>
            <p:cNvSpPr/>
            <p:nvPr/>
          </p:nvSpPr>
          <p:spPr>
            <a:xfrm>
              <a:off x="1763725" y="2052775"/>
              <a:ext cx="475775" cy="26600"/>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5"/>
            <p:cNvSpPr/>
            <p:nvPr/>
          </p:nvSpPr>
          <p:spPr>
            <a:xfrm>
              <a:off x="1763725" y="2128050"/>
              <a:ext cx="475775" cy="26575"/>
            </a:xfrm>
            <a:custGeom>
              <a:rect b="b" l="l" r="r" t="t"/>
              <a:pathLst>
                <a:path extrusionOk="0" h="1063" w="19031">
                  <a:moveTo>
                    <a:pt x="1" y="0"/>
                  </a:moveTo>
                  <a:lnTo>
                    <a:pt x="1" y="1063"/>
                  </a:lnTo>
                  <a:lnTo>
                    <a:pt x="19031" y="1063"/>
                  </a:lnTo>
                  <a:lnTo>
                    <a:pt x="190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5"/>
            <p:cNvSpPr/>
            <p:nvPr/>
          </p:nvSpPr>
          <p:spPr>
            <a:xfrm>
              <a:off x="1763725" y="2203300"/>
              <a:ext cx="475775" cy="26575"/>
            </a:xfrm>
            <a:custGeom>
              <a:rect b="b" l="l" r="r" t="t"/>
              <a:pathLst>
                <a:path extrusionOk="0" h="1063" w="19031">
                  <a:moveTo>
                    <a:pt x="1" y="0"/>
                  </a:moveTo>
                  <a:lnTo>
                    <a:pt x="1" y="1063"/>
                  </a:lnTo>
                  <a:lnTo>
                    <a:pt x="19031" y="1063"/>
                  </a:lnTo>
                  <a:lnTo>
                    <a:pt x="190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p:nvPr/>
          </p:nvSpPr>
          <p:spPr>
            <a:xfrm>
              <a:off x="1763725" y="2278550"/>
              <a:ext cx="475775" cy="26600"/>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p:nvPr/>
          </p:nvSpPr>
          <p:spPr>
            <a:xfrm>
              <a:off x="1763725" y="2353850"/>
              <a:ext cx="475775" cy="26600"/>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5"/>
            <p:cNvSpPr/>
            <p:nvPr/>
          </p:nvSpPr>
          <p:spPr>
            <a:xfrm>
              <a:off x="1763725" y="2429100"/>
              <a:ext cx="475775" cy="26600"/>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a:off x="1763725" y="2504350"/>
              <a:ext cx="274900" cy="26575"/>
            </a:xfrm>
            <a:custGeom>
              <a:rect b="b" l="l" r="r" t="t"/>
              <a:pathLst>
                <a:path extrusionOk="0" h="1063" w="10996">
                  <a:moveTo>
                    <a:pt x="1" y="0"/>
                  </a:moveTo>
                  <a:lnTo>
                    <a:pt x="1" y="1063"/>
                  </a:lnTo>
                  <a:lnTo>
                    <a:pt x="10996" y="1063"/>
                  </a:lnTo>
                  <a:lnTo>
                    <a:pt x="109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5"/>
            <p:cNvSpPr/>
            <p:nvPr/>
          </p:nvSpPr>
          <p:spPr>
            <a:xfrm>
              <a:off x="2275850" y="264375"/>
              <a:ext cx="702625" cy="600125"/>
            </a:xfrm>
            <a:custGeom>
              <a:rect b="b" l="l" r="r" t="t"/>
              <a:pathLst>
                <a:path extrusionOk="0" h="24005" w="28105">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5"/>
            <p:cNvSpPr/>
            <p:nvPr/>
          </p:nvSpPr>
          <p:spPr>
            <a:xfrm>
              <a:off x="2337200" y="341000"/>
              <a:ext cx="581250" cy="28825"/>
            </a:xfrm>
            <a:custGeom>
              <a:rect b="b" l="l" r="r" t="t"/>
              <a:pathLst>
                <a:path extrusionOk="0" h="1153" w="23250">
                  <a:moveTo>
                    <a:pt x="1" y="0"/>
                  </a:moveTo>
                  <a:lnTo>
                    <a:pt x="1" y="1153"/>
                  </a:lnTo>
                  <a:lnTo>
                    <a:pt x="23249" y="1153"/>
                  </a:lnTo>
                  <a:lnTo>
                    <a:pt x="232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5"/>
            <p:cNvSpPr/>
            <p:nvPr/>
          </p:nvSpPr>
          <p:spPr>
            <a:xfrm>
              <a:off x="2337200" y="401050"/>
              <a:ext cx="581250" cy="28850"/>
            </a:xfrm>
            <a:custGeom>
              <a:rect b="b" l="l" r="r" t="t"/>
              <a:pathLst>
                <a:path extrusionOk="0" h="1154" w="23250">
                  <a:moveTo>
                    <a:pt x="1" y="0"/>
                  </a:moveTo>
                  <a:lnTo>
                    <a:pt x="1" y="1153"/>
                  </a:lnTo>
                  <a:lnTo>
                    <a:pt x="23249" y="1153"/>
                  </a:lnTo>
                  <a:lnTo>
                    <a:pt x="232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5"/>
            <p:cNvSpPr/>
            <p:nvPr/>
          </p:nvSpPr>
          <p:spPr>
            <a:xfrm>
              <a:off x="2337200" y="461100"/>
              <a:ext cx="581250" cy="28875"/>
            </a:xfrm>
            <a:custGeom>
              <a:rect b="b" l="l" r="r" t="t"/>
              <a:pathLst>
                <a:path extrusionOk="0" h="1155" w="23250">
                  <a:moveTo>
                    <a:pt x="1" y="0"/>
                  </a:moveTo>
                  <a:lnTo>
                    <a:pt x="1" y="1154"/>
                  </a:lnTo>
                  <a:lnTo>
                    <a:pt x="23249" y="1154"/>
                  </a:lnTo>
                  <a:lnTo>
                    <a:pt x="232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5"/>
            <p:cNvSpPr/>
            <p:nvPr/>
          </p:nvSpPr>
          <p:spPr>
            <a:xfrm>
              <a:off x="2337200" y="521175"/>
              <a:ext cx="581250" cy="28850"/>
            </a:xfrm>
            <a:custGeom>
              <a:rect b="b" l="l" r="r" t="t"/>
              <a:pathLst>
                <a:path extrusionOk="0" h="1154" w="23250">
                  <a:moveTo>
                    <a:pt x="1" y="1"/>
                  </a:moveTo>
                  <a:lnTo>
                    <a:pt x="1" y="1153"/>
                  </a:lnTo>
                  <a:lnTo>
                    <a:pt x="23249" y="1153"/>
                  </a:lnTo>
                  <a:lnTo>
                    <a:pt x="2324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5"/>
            <p:cNvSpPr/>
            <p:nvPr/>
          </p:nvSpPr>
          <p:spPr>
            <a:xfrm>
              <a:off x="2337200" y="581225"/>
              <a:ext cx="290625" cy="28850"/>
            </a:xfrm>
            <a:custGeom>
              <a:rect b="b" l="l" r="r" t="t"/>
              <a:pathLst>
                <a:path extrusionOk="0" h="1154" w="11625">
                  <a:moveTo>
                    <a:pt x="1" y="1"/>
                  </a:moveTo>
                  <a:lnTo>
                    <a:pt x="1" y="1154"/>
                  </a:lnTo>
                  <a:lnTo>
                    <a:pt x="11625" y="1154"/>
                  </a:lnTo>
                  <a:lnTo>
                    <a:pt x="116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5"/>
            <p:cNvSpPr/>
            <p:nvPr/>
          </p:nvSpPr>
          <p:spPr>
            <a:xfrm>
              <a:off x="5549575" y="2338200"/>
              <a:ext cx="724525" cy="485125"/>
            </a:xfrm>
            <a:custGeom>
              <a:rect b="b" l="l" r="r" t="t"/>
              <a:pathLst>
                <a:path extrusionOk="0" h="19405" w="28981">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5"/>
            <p:cNvSpPr/>
            <p:nvPr/>
          </p:nvSpPr>
          <p:spPr>
            <a:xfrm>
              <a:off x="5489925" y="2278500"/>
              <a:ext cx="724500" cy="350525"/>
            </a:xfrm>
            <a:custGeom>
              <a:rect b="b" l="l" r="r" t="t"/>
              <a:pathLst>
                <a:path extrusionOk="0" h="14021" w="2898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5"/>
            <p:cNvSpPr/>
            <p:nvPr/>
          </p:nvSpPr>
          <p:spPr>
            <a:xfrm>
              <a:off x="5489925" y="2434075"/>
              <a:ext cx="724500" cy="329575"/>
            </a:xfrm>
            <a:custGeom>
              <a:rect b="b" l="l" r="r" t="t"/>
              <a:pathLst>
                <a:path extrusionOk="0" h="13183" w="2898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5"/>
            <p:cNvSpPr/>
            <p:nvPr/>
          </p:nvSpPr>
          <p:spPr>
            <a:xfrm>
              <a:off x="5947450" y="2324400"/>
              <a:ext cx="134475" cy="129375"/>
            </a:xfrm>
            <a:custGeom>
              <a:rect b="b" l="l" r="r" t="t"/>
              <a:pathLst>
                <a:path extrusionOk="0" h="5175" w="5379">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25"/>
          <p:cNvSpPr txBox="1"/>
          <p:nvPr/>
        </p:nvSpPr>
        <p:spPr>
          <a:xfrm>
            <a:off x="5640300" y="877800"/>
            <a:ext cx="352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199" name="Google Shape;199;p25"/>
          <p:cNvPicPr preferRelativeResize="0"/>
          <p:nvPr/>
        </p:nvPicPr>
        <p:blipFill>
          <a:blip r:embed="rId3">
            <a:alphaModFix/>
          </a:blip>
          <a:stretch>
            <a:fillRect/>
          </a:stretch>
        </p:blipFill>
        <p:spPr>
          <a:xfrm rot="-1592760">
            <a:off x="5949333" y="1799977"/>
            <a:ext cx="1413359" cy="112687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31" name="Shape 431"/>
        <p:cNvGrpSpPr/>
        <p:nvPr/>
      </p:nvGrpSpPr>
      <p:grpSpPr>
        <a:xfrm>
          <a:off x="0" y="0"/>
          <a:ext cx="0" cy="0"/>
          <a:chOff x="0" y="0"/>
          <a:chExt cx="0" cy="0"/>
        </a:xfrm>
      </p:grpSpPr>
      <p:sp>
        <p:nvSpPr>
          <p:cNvPr id="432" name="Google Shape;432;p34"/>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QueueStatus</a:t>
            </a:r>
            <a:endParaRPr/>
          </a:p>
        </p:txBody>
      </p:sp>
      <p:pic>
        <p:nvPicPr>
          <p:cNvPr id="433" name="Google Shape;433;p34"/>
          <p:cNvPicPr preferRelativeResize="0"/>
          <p:nvPr/>
        </p:nvPicPr>
        <p:blipFill>
          <a:blip r:embed="rId3">
            <a:alphaModFix/>
          </a:blip>
          <a:stretch>
            <a:fillRect/>
          </a:stretch>
        </p:blipFill>
        <p:spPr>
          <a:xfrm>
            <a:off x="4609650" y="1443550"/>
            <a:ext cx="4455250" cy="2784531"/>
          </a:xfrm>
          <a:prstGeom prst="rect">
            <a:avLst/>
          </a:prstGeom>
          <a:noFill/>
          <a:ln>
            <a:noFill/>
          </a:ln>
        </p:spPr>
      </p:pic>
      <p:pic>
        <p:nvPicPr>
          <p:cNvPr id="434" name="Google Shape;434;p34"/>
          <p:cNvPicPr preferRelativeResize="0"/>
          <p:nvPr/>
        </p:nvPicPr>
        <p:blipFill>
          <a:blip r:embed="rId4">
            <a:alphaModFix/>
          </a:blip>
          <a:stretch>
            <a:fillRect/>
          </a:stretch>
        </p:blipFill>
        <p:spPr>
          <a:xfrm>
            <a:off x="65350" y="1443550"/>
            <a:ext cx="4455250" cy="278453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38" name="Shape 438"/>
        <p:cNvGrpSpPr/>
        <p:nvPr/>
      </p:nvGrpSpPr>
      <p:grpSpPr>
        <a:xfrm>
          <a:off x="0" y="0"/>
          <a:ext cx="0" cy="0"/>
          <a:chOff x="0" y="0"/>
          <a:chExt cx="0" cy="0"/>
        </a:xfrm>
      </p:grpSpPr>
      <p:sp>
        <p:nvSpPr>
          <p:cNvPr id="439" name="Google Shape;439;p35"/>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QueueStatus</a:t>
            </a:r>
            <a:endParaRPr/>
          </a:p>
        </p:txBody>
      </p:sp>
      <p:sp>
        <p:nvSpPr>
          <p:cNvPr id="440" name="Google Shape;440;p35"/>
          <p:cNvSpPr txBox="1"/>
          <p:nvPr>
            <p:ph idx="1" type="body"/>
          </p:nvPr>
        </p:nvSpPr>
        <p:spPr>
          <a:xfrm>
            <a:off x="737000" y="1408100"/>
            <a:ext cx="3600600" cy="31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What’s worked:</a:t>
            </a:r>
            <a:endParaRPr b="1"/>
          </a:p>
          <a:p>
            <a:pPr indent="-317500" lvl="0" marL="457200" rtl="0" algn="l">
              <a:spcBef>
                <a:spcPts val="1600"/>
              </a:spcBef>
              <a:spcAft>
                <a:spcPts val="0"/>
              </a:spcAft>
              <a:buSzPts val="1400"/>
              <a:buChar char="●"/>
            </a:pPr>
            <a:r>
              <a:rPr lang="en"/>
              <a:t>Instructors able to post announcements to all students</a:t>
            </a:r>
            <a:endParaRPr/>
          </a:p>
          <a:p>
            <a:pPr indent="-317500" lvl="0" marL="457200" rtl="0" algn="l">
              <a:spcBef>
                <a:spcPts val="0"/>
              </a:spcBef>
              <a:spcAft>
                <a:spcPts val="0"/>
              </a:spcAft>
              <a:buSzPts val="1400"/>
              <a:buChar char="●"/>
            </a:pPr>
            <a:r>
              <a:rPr lang="en"/>
              <a:t>Students can sign-up anonymously</a:t>
            </a:r>
            <a:endParaRPr/>
          </a:p>
          <a:p>
            <a:pPr indent="-317500" lvl="0" marL="457200" rtl="0" algn="l">
              <a:spcBef>
                <a:spcPts val="0"/>
              </a:spcBef>
              <a:spcAft>
                <a:spcPts val="0"/>
              </a:spcAft>
              <a:buSzPts val="1400"/>
              <a:buChar char="●"/>
            </a:pPr>
            <a:r>
              <a:rPr lang="en"/>
              <a:t>Chat option for everyone to use</a:t>
            </a:r>
            <a:endParaRPr/>
          </a:p>
          <a:p>
            <a:pPr indent="0" lvl="0" marL="0" rtl="0" algn="l">
              <a:spcBef>
                <a:spcPts val="1600"/>
              </a:spcBef>
              <a:spcAft>
                <a:spcPts val="0"/>
              </a:spcAft>
              <a:buNone/>
            </a:pPr>
            <a:r>
              <a:rPr b="1" lang="en"/>
              <a:t>What hasn’t worked:</a:t>
            </a:r>
            <a:endParaRPr b="1"/>
          </a:p>
          <a:p>
            <a:pPr indent="-317500" lvl="0" marL="457200" rtl="0" algn="l">
              <a:spcBef>
                <a:spcPts val="1600"/>
              </a:spcBef>
              <a:spcAft>
                <a:spcPts val="0"/>
              </a:spcAft>
              <a:buSzPts val="1400"/>
              <a:buChar char="●"/>
            </a:pPr>
            <a:r>
              <a:rPr lang="en"/>
              <a:t>Inconsistent notification settings</a:t>
            </a:r>
            <a:endParaRPr/>
          </a:p>
          <a:p>
            <a:pPr indent="-317500" lvl="0" marL="457200" rtl="0" algn="l">
              <a:spcBef>
                <a:spcPts val="0"/>
              </a:spcBef>
              <a:spcAft>
                <a:spcPts val="0"/>
              </a:spcAft>
              <a:buSzPts val="1400"/>
              <a:buChar char="●"/>
            </a:pPr>
            <a:r>
              <a:rPr lang="en"/>
              <a:t>No option for </a:t>
            </a:r>
            <a:r>
              <a:rPr lang="en"/>
              <a:t>personal</a:t>
            </a:r>
            <a:r>
              <a:rPr lang="en"/>
              <a:t> or group chats</a:t>
            </a:r>
            <a:endParaRPr/>
          </a:p>
          <a:p>
            <a:pPr indent="-317500" lvl="0" marL="457200" rtl="0" algn="l">
              <a:spcBef>
                <a:spcPts val="0"/>
              </a:spcBef>
              <a:spcAft>
                <a:spcPts val="0"/>
              </a:spcAft>
              <a:buSzPts val="1400"/>
              <a:buChar char="●"/>
            </a:pPr>
            <a:r>
              <a:rPr lang="en"/>
              <a:t>No mobile notifications limit </a:t>
            </a:r>
            <a:r>
              <a:rPr lang="en"/>
              <a:t>convenience</a:t>
            </a:r>
            <a:endParaRPr/>
          </a:p>
        </p:txBody>
      </p:sp>
      <p:sp>
        <p:nvSpPr>
          <p:cNvPr id="441" name="Google Shape;441;p35"/>
          <p:cNvSpPr txBox="1"/>
          <p:nvPr>
            <p:ph idx="2" type="body"/>
          </p:nvPr>
        </p:nvSpPr>
        <p:spPr>
          <a:xfrm>
            <a:off x="4806426" y="1408100"/>
            <a:ext cx="3600600" cy="31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 makes sameQ unique:</a:t>
            </a:r>
            <a:endParaRPr b="1"/>
          </a:p>
          <a:p>
            <a:pPr indent="0" lvl="0" marL="0" rtl="0" algn="l">
              <a:spcBef>
                <a:spcPts val="1600"/>
              </a:spcBef>
              <a:spcAft>
                <a:spcPts val="1600"/>
              </a:spcAft>
              <a:buNone/>
            </a:pPr>
            <a:r>
              <a:rPr lang="en"/>
              <a:t>sameQ allows students to sign-up for an office hours slot either </a:t>
            </a:r>
            <a:r>
              <a:rPr lang="en"/>
              <a:t>individually or with a group. They can coordinate this by seeing who has the same question as them, or using the chat to send a direct or group message. It will also use mobile notifications for convenience.</a:t>
            </a:r>
            <a:endParaRPr b="1"/>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45" name="Shape 445"/>
        <p:cNvGrpSpPr/>
        <p:nvPr/>
      </p:nvGrpSpPr>
      <p:grpSpPr>
        <a:xfrm>
          <a:off x="0" y="0"/>
          <a:ext cx="0" cy="0"/>
          <a:chOff x="0" y="0"/>
          <a:chExt cx="0" cy="0"/>
        </a:xfrm>
      </p:grpSpPr>
      <p:sp>
        <p:nvSpPr>
          <p:cNvPr id="446" name="Google Shape;446;p36"/>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ClockWise</a:t>
            </a:r>
            <a:endParaRPr/>
          </a:p>
        </p:txBody>
      </p:sp>
      <p:pic>
        <p:nvPicPr>
          <p:cNvPr id="447" name="Google Shape;447;p36"/>
          <p:cNvPicPr preferRelativeResize="0"/>
          <p:nvPr/>
        </p:nvPicPr>
        <p:blipFill>
          <a:blip r:embed="rId3">
            <a:alphaModFix/>
          </a:blip>
          <a:stretch>
            <a:fillRect/>
          </a:stretch>
        </p:blipFill>
        <p:spPr>
          <a:xfrm>
            <a:off x="3672900" y="1118525"/>
            <a:ext cx="5349238" cy="3343274"/>
          </a:xfrm>
          <a:prstGeom prst="rect">
            <a:avLst/>
          </a:prstGeom>
          <a:noFill/>
          <a:ln>
            <a:noFill/>
          </a:ln>
        </p:spPr>
      </p:pic>
      <p:pic>
        <p:nvPicPr>
          <p:cNvPr id="448" name="Google Shape;448;p36"/>
          <p:cNvPicPr preferRelativeResize="0"/>
          <p:nvPr/>
        </p:nvPicPr>
        <p:blipFill>
          <a:blip r:embed="rId4">
            <a:alphaModFix/>
          </a:blip>
          <a:stretch>
            <a:fillRect/>
          </a:stretch>
        </p:blipFill>
        <p:spPr>
          <a:xfrm>
            <a:off x="156450" y="2814300"/>
            <a:ext cx="3368125" cy="2105075"/>
          </a:xfrm>
          <a:prstGeom prst="rect">
            <a:avLst/>
          </a:prstGeom>
          <a:noFill/>
          <a:ln>
            <a:noFill/>
          </a:ln>
        </p:spPr>
      </p:pic>
      <p:sp>
        <p:nvSpPr>
          <p:cNvPr id="449" name="Google Shape;449;p36"/>
          <p:cNvSpPr txBox="1"/>
          <p:nvPr/>
        </p:nvSpPr>
        <p:spPr>
          <a:xfrm>
            <a:off x="5463250" y="4257325"/>
            <a:ext cx="369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450" name="Google Shape;450;p36"/>
          <p:cNvPicPr preferRelativeResize="0"/>
          <p:nvPr/>
        </p:nvPicPr>
        <p:blipFill>
          <a:blip r:embed="rId5">
            <a:alphaModFix/>
          </a:blip>
          <a:stretch>
            <a:fillRect/>
          </a:stretch>
        </p:blipFill>
        <p:spPr>
          <a:xfrm>
            <a:off x="156438" y="556925"/>
            <a:ext cx="3368125" cy="210507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54" name="Shape 454"/>
        <p:cNvGrpSpPr/>
        <p:nvPr/>
      </p:nvGrpSpPr>
      <p:grpSpPr>
        <a:xfrm>
          <a:off x="0" y="0"/>
          <a:ext cx="0" cy="0"/>
          <a:chOff x="0" y="0"/>
          <a:chExt cx="0" cy="0"/>
        </a:xfrm>
      </p:grpSpPr>
      <p:sp>
        <p:nvSpPr>
          <p:cNvPr id="455" name="Google Shape;455;p37"/>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ClockWise</a:t>
            </a:r>
            <a:endParaRPr/>
          </a:p>
        </p:txBody>
      </p:sp>
      <p:sp>
        <p:nvSpPr>
          <p:cNvPr id="456" name="Google Shape;456;p37"/>
          <p:cNvSpPr txBox="1"/>
          <p:nvPr>
            <p:ph idx="1" type="body"/>
          </p:nvPr>
        </p:nvSpPr>
        <p:spPr>
          <a:xfrm>
            <a:off x="737000" y="1408100"/>
            <a:ext cx="3600600" cy="31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What’s worked:</a:t>
            </a:r>
            <a:endParaRPr/>
          </a:p>
          <a:p>
            <a:pPr indent="-317500" lvl="0" marL="457200" rtl="0" algn="l">
              <a:spcBef>
                <a:spcPts val="1600"/>
              </a:spcBef>
              <a:spcAft>
                <a:spcPts val="0"/>
              </a:spcAft>
              <a:buSzPts val="1400"/>
              <a:buChar char="●"/>
            </a:pPr>
            <a:r>
              <a:rPr lang="en"/>
              <a:t>Simple UI/UX</a:t>
            </a:r>
            <a:endParaRPr/>
          </a:p>
          <a:p>
            <a:pPr indent="-317500" lvl="0" marL="457200" rtl="0" algn="l">
              <a:spcBef>
                <a:spcPts val="0"/>
              </a:spcBef>
              <a:spcAft>
                <a:spcPts val="0"/>
              </a:spcAft>
              <a:buSzPts val="1400"/>
              <a:buChar char="●"/>
            </a:pPr>
            <a:r>
              <a:rPr lang="en"/>
              <a:t>Instructors can add a personalized question </a:t>
            </a:r>
            <a:r>
              <a:rPr lang="en"/>
              <a:t>during sign-up</a:t>
            </a:r>
            <a:endParaRPr/>
          </a:p>
          <a:p>
            <a:pPr indent="0" lvl="0" marL="0" rtl="0" algn="l">
              <a:spcBef>
                <a:spcPts val="1600"/>
              </a:spcBef>
              <a:spcAft>
                <a:spcPts val="0"/>
              </a:spcAft>
              <a:buNone/>
            </a:pPr>
            <a:r>
              <a:rPr b="1" lang="en"/>
              <a:t>What hasn’t worked:</a:t>
            </a:r>
            <a:endParaRPr b="1"/>
          </a:p>
          <a:p>
            <a:pPr indent="-317500" lvl="0" marL="457200" rtl="0" algn="l">
              <a:spcBef>
                <a:spcPts val="1600"/>
              </a:spcBef>
              <a:spcAft>
                <a:spcPts val="0"/>
              </a:spcAft>
              <a:buSzPts val="1400"/>
              <a:buChar char="●"/>
            </a:pPr>
            <a:r>
              <a:rPr lang="en"/>
              <a:t>Unable to sign-up in groups</a:t>
            </a:r>
            <a:endParaRPr/>
          </a:p>
          <a:p>
            <a:pPr indent="-317500" lvl="0" marL="457200" rtl="0" algn="l">
              <a:spcBef>
                <a:spcPts val="0"/>
              </a:spcBef>
              <a:spcAft>
                <a:spcPts val="0"/>
              </a:spcAft>
              <a:buSzPts val="1400"/>
              <a:buChar char="●"/>
            </a:pPr>
            <a:r>
              <a:rPr lang="en"/>
              <a:t>Strictly an extension of Google Calendar</a:t>
            </a:r>
            <a:endParaRPr/>
          </a:p>
          <a:p>
            <a:pPr indent="-317500" lvl="0" marL="457200" rtl="0" algn="l">
              <a:spcBef>
                <a:spcPts val="0"/>
              </a:spcBef>
              <a:spcAft>
                <a:spcPts val="0"/>
              </a:spcAft>
              <a:buSzPts val="1400"/>
              <a:buChar char="●"/>
            </a:pPr>
            <a:r>
              <a:rPr lang="en"/>
              <a:t>No option to sign-up as educator or student</a:t>
            </a:r>
            <a:endParaRPr/>
          </a:p>
        </p:txBody>
      </p:sp>
      <p:sp>
        <p:nvSpPr>
          <p:cNvPr id="457" name="Google Shape;457;p37"/>
          <p:cNvSpPr txBox="1"/>
          <p:nvPr>
            <p:ph idx="2" type="body"/>
          </p:nvPr>
        </p:nvSpPr>
        <p:spPr>
          <a:xfrm>
            <a:off x="4806426" y="1408100"/>
            <a:ext cx="3600600" cy="31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 makes sameQ unique:</a:t>
            </a:r>
            <a:endParaRPr b="1"/>
          </a:p>
          <a:p>
            <a:pPr indent="0" lvl="0" marL="0" rtl="0" algn="l">
              <a:spcBef>
                <a:spcPts val="1600"/>
              </a:spcBef>
              <a:spcAft>
                <a:spcPts val="0"/>
              </a:spcAft>
              <a:buNone/>
            </a:pPr>
            <a:r>
              <a:rPr lang="en"/>
              <a:t>sameQ is not an browser extension, but rather an individual application that students and instructors can </a:t>
            </a:r>
            <a:r>
              <a:rPr lang="en"/>
              <a:t>conveniently</a:t>
            </a:r>
            <a:r>
              <a:rPr lang="en"/>
              <a:t> use from their mobile </a:t>
            </a:r>
            <a:r>
              <a:rPr lang="en"/>
              <a:t>devices</a:t>
            </a:r>
            <a:r>
              <a:rPr lang="en"/>
              <a:t> and tablets. </a:t>
            </a:r>
            <a:endParaRPr/>
          </a:p>
          <a:p>
            <a:pPr indent="0" lvl="0" marL="0" rtl="0" algn="l">
              <a:spcBef>
                <a:spcPts val="1600"/>
              </a:spcBef>
              <a:spcAft>
                <a:spcPts val="1600"/>
              </a:spcAft>
              <a:buNone/>
            </a:pPr>
            <a:r>
              <a:t/>
            </a:r>
            <a:endParaRPr b="1"/>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61" name="Shape 461"/>
        <p:cNvGrpSpPr/>
        <p:nvPr/>
      </p:nvGrpSpPr>
      <p:grpSpPr>
        <a:xfrm>
          <a:off x="0" y="0"/>
          <a:ext cx="0" cy="0"/>
          <a:chOff x="0" y="0"/>
          <a:chExt cx="0" cy="0"/>
        </a:xfrm>
      </p:grpSpPr>
      <p:sp>
        <p:nvSpPr>
          <p:cNvPr id="462" name="Google Shape;462;p38"/>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Calendly</a:t>
            </a:r>
            <a:endParaRPr/>
          </a:p>
        </p:txBody>
      </p:sp>
      <p:pic>
        <p:nvPicPr>
          <p:cNvPr id="463" name="Google Shape;463;p38"/>
          <p:cNvPicPr preferRelativeResize="0"/>
          <p:nvPr/>
        </p:nvPicPr>
        <p:blipFill>
          <a:blip r:embed="rId3">
            <a:alphaModFix/>
          </a:blip>
          <a:stretch>
            <a:fillRect/>
          </a:stretch>
        </p:blipFill>
        <p:spPr>
          <a:xfrm>
            <a:off x="152400" y="1531450"/>
            <a:ext cx="4367299" cy="2729574"/>
          </a:xfrm>
          <a:prstGeom prst="rect">
            <a:avLst/>
          </a:prstGeom>
          <a:noFill/>
          <a:ln>
            <a:noFill/>
          </a:ln>
        </p:spPr>
      </p:pic>
      <p:pic>
        <p:nvPicPr>
          <p:cNvPr id="464" name="Google Shape;464;p38"/>
          <p:cNvPicPr preferRelativeResize="0"/>
          <p:nvPr/>
        </p:nvPicPr>
        <p:blipFill>
          <a:blip r:embed="rId4">
            <a:alphaModFix/>
          </a:blip>
          <a:stretch>
            <a:fillRect/>
          </a:stretch>
        </p:blipFill>
        <p:spPr>
          <a:xfrm>
            <a:off x="4683625" y="1531450"/>
            <a:ext cx="4367299" cy="272956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68" name="Shape 468"/>
        <p:cNvGrpSpPr/>
        <p:nvPr/>
      </p:nvGrpSpPr>
      <p:grpSpPr>
        <a:xfrm>
          <a:off x="0" y="0"/>
          <a:ext cx="0" cy="0"/>
          <a:chOff x="0" y="0"/>
          <a:chExt cx="0" cy="0"/>
        </a:xfrm>
      </p:grpSpPr>
      <p:sp>
        <p:nvSpPr>
          <p:cNvPr id="469" name="Google Shape;469;p39"/>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Calendly</a:t>
            </a:r>
            <a:endParaRPr/>
          </a:p>
        </p:txBody>
      </p:sp>
      <p:sp>
        <p:nvSpPr>
          <p:cNvPr id="470" name="Google Shape;470;p39"/>
          <p:cNvSpPr txBox="1"/>
          <p:nvPr>
            <p:ph idx="1" type="body"/>
          </p:nvPr>
        </p:nvSpPr>
        <p:spPr>
          <a:xfrm>
            <a:off x="737000" y="1408100"/>
            <a:ext cx="3600600" cy="31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What’s worked:</a:t>
            </a:r>
            <a:endParaRPr b="1"/>
          </a:p>
          <a:p>
            <a:pPr indent="-317500" lvl="0" marL="457200" rtl="0" algn="l">
              <a:spcBef>
                <a:spcPts val="1600"/>
              </a:spcBef>
              <a:spcAft>
                <a:spcPts val="0"/>
              </a:spcAft>
              <a:buSzPts val="1400"/>
              <a:buChar char="●"/>
            </a:pPr>
            <a:r>
              <a:rPr lang="en"/>
              <a:t>Integrated email and text message reservations into calendar </a:t>
            </a:r>
            <a:endParaRPr/>
          </a:p>
          <a:p>
            <a:pPr indent="-317500" lvl="0" marL="457200" rtl="0" algn="l">
              <a:spcBef>
                <a:spcPts val="0"/>
              </a:spcBef>
              <a:spcAft>
                <a:spcPts val="0"/>
              </a:spcAft>
              <a:buSzPts val="1400"/>
              <a:buChar char="●"/>
            </a:pPr>
            <a:r>
              <a:rPr lang="en"/>
              <a:t>Multiple booking types (1-on-1, round robin, group, etc.)</a:t>
            </a:r>
            <a:endParaRPr/>
          </a:p>
          <a:p>
            <a:pPr indent="0" lvl="0" marL="0" rtl="0" algn="l">
              <a:spcBef>
                <a:spcPts val="1600"/>
              </a:spcBef>
              <a:spcAft>
                <a:spcPts val="0"/>
              </a:spcAft>
              <a:buNone/>
            </a:pPr>
            <a:r>
              <a:rPr b="1" lang="en"/>
              <a:t>What hasn’t worked:</a:t>
            </a:r>
            <a:endParaRPr b="1"/>
          </a:p>
          <a:p>
            <a:pPr indent="-317500" lvl="0" marL="457200" rtl="0" algn="l">
              <a:spcBef>
                <a:spcPts val="1600"/>
              </a:spcBef>
              <a:spcAft>
                <a:spcPts val="0"/>
              </a:spcAft>
              <a:buSzPts val="1400"/>
              <a:buChar char="●"/>
            </a:pPr>
            <a:r>
              <a:rPr lang="en"/>
              <a:t>Most features (like group scheduling) require payment</a:t>
            </a:r>
            <a:endParaRPr/>
          </a:p>
          <a:p>
            <a:pPr indent="-317500" lvl="0" marL="457200" rtl="0" algn="l">
              <a:spcBef>
                <a:spcPts val="0"/>
              </a:spcBef>
              <a:spcAft>
                <a:spcPts val="0"/>
              </a:spcAft>
              <a:buSzPts val="1400"/>
              <a:buChar char="●"/>
            </a:pPr>
            <a:r>
              <a:rPr lang="en"/>
              <a:t>Difficult UI/UX design </a:t>
            </a:r>
            <a:endParaRPr/>
          </a:p>
          <a:p>
            <a:pPr indent="-317500" lvl="0" marL="457200" rtl="0" algn="l">
              <a:spcBef>
                <a:spcPts val="0"/>
              </a:spcBef>
              <a:spcAft>
                <a:spcPts val="0"/>
              </a:spcAft>
              <a:buSzPts val="1400"/>
              <a:buChar char="●"/>
            </a:pPr>
            <a:r>
              <a:rPr lang="en"/>
              <a:t>Time-block-scheduling.</a:t>
            </a:r>
            <a:endParaRPr/>
          </a:p>
        </p:txBody>
      </p:sp>
      <p:sp>
        <p:nvSpPr>
          <p:cNvPr id="471" name="Google Shape;471;p39"/>
          <p:cNvSpPr txBox="1"/>
          <p:nvPr>
            <p:ph idx="2" type="body"/>
          </p:nvPr>
        </p:nvSpPr>
        <p:spPr>
          <a:xfrm>
            <a:off x="4806426" y="1408100"/>
            <a:ext cx="3600600" cy="31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latin typeface="Arial"/>
                <a:ea typeface="Arial"/>
                <a:cs typeface="Arial"/>
                <a:sym typeface="Arial"/>
              </a:rPr>
              <a:t>What makes sameQ unique:</a:t>
            </a:r>
            <a:endParaRPr b="1">
              <a:solidFill>
                <a:srgbClr val="000000"/>
              </a:solidFill>
              <a:latin typeface="Arial"/>
              <a:ea typeface="Arial"/>
              <a:cs typeface="Arial"/>
              <a:sym typeface="Arial"/>
            </a:endParaRPr>
          </a:p>
          <a:p>
            <a:pPr indent="0" lvl="0" marL="0" rtl="0" algn="l">
              <a:spcBef>
                <a:spcPts val="0"/>
              </a:spcBef>
              <a:spcAft>
                <a:spcPts val="0"/>
              </a:spcAft>
              <a:buNone/>
            </a:pPr>
            <a:r>
              <a:t/>
            </a:r>
            <a:endParaRPr b="1">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SameQ will feature straightforward configuration and user-friendly accessibility to ensure a seamless user experience. A queue rather than time block system will more easily fit with an environment where meetings frequently go short and long.</a:t>
            </a:r>
            <a:endParaRPr b="1">
              <a:solidFill>
                <a:srgbClr val="000000"/>
              </a:solidFill>
              <a:latin typeface="Arial"/>
              <a:ea typeface="Arial"/>
              <a:cs typeface="Arial"/>
              <a:sym typeface="Arial"/>
            </a:endParaRPr>
          </a:p>
          <a:p>
            <a:pPr indent="0" lvl="0" marL="0" rtl="0" algn="l">
              <a:spcBef>
                <a:spcPts val="0"/>
              </a:spcBef>
              <a:spcAft>
                <a:spcPts val="0"/>
              </a:spcAft>
              <a:buNone/>
            </a:pPr>
            <a:r>
              <a:t/>
            </a:r>
            <a:endParaRPr b="1">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75" name="Shape 475"/>
        <p:cNvGrpSpPr/>
        <p:nvPr/>
      </p:nvGrpSpPr>
      <p:grpSpPr>
        <a:xfrm>
          <a:off x="0" y="0"/>
          <a:ext cx="0" cy="0"/>
          <a:chOff x="0" y="0"/>
          <a:chExt cx="0" cy="0"/>
        </a:xfrm>
      </p:grpSpPr>
      <p:sp>
        <p:nvSpPr>
          <p:cNvPr id="476" name="Google Shape;476;p40"/>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Doodle</a:t>
            </a:r>
            <a:endParaRPr/>
          </a:p>
        </p:txBody>
      </p:sp>
      <p:pic>
        <p:nvPicPr>
          <p:cNvPr id="477" name="Google Shape;477;p40"/>
          <p:cNvPicPr preferRelativeResize="0"/>
          <p:nvPr/>
        </p:nvPicPr>
        <p:blipFill>
          <a:blip r:embed="rId3">
            <a:alphaModFix/>
          </a:blip>
          <a:stretch>
            <a:fillRect/>
          </a:stretch>
        </p:blipFill>
        <p:spPr>
          <a:xfrm>
            <a:off x="88475" y="1520300"/>
            <a:ext cx="4452050" cy="2782525"/>
          </a:xfrm>
          <a:prstGeom prst="rect">
            <a:avLst/>
          </a:prstGeom>
          <a:noFill/>
          <a:ln>
            <a:noFill/>
          </a:ln>
        </p:spPr>
      </p:pic>
      <p:pic>
        <p:nvPicPr>
          <p:cNvPr id="478" name="Google Shape;478;p40"/>
          <p:cNvPicPr preferRelativeResize="0"/>
          <p:nvPr/>
        </p:nvPicPr>
        <p:blipFill>
          <a:blip r:embed="rId4">
            <a:alphaModFix/>
          </a:blip>
          <a:stretch>
            <a:fillRect/>
          </a:stretch>
        </p:blipFill>
        <p:spPr>
          <a:xfrm>
            <a:off x="4600620" y="1520300"/>
            <a:ext cx="4452029" cy="2782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82" name="Shape 482"/>
        <p:cNvGrpSpPr/>
        <p:nvPr/>
      </p:nvGrpSpPr>
      <p:grpSpPr>
        <a:xfrm>
          <a:off x="0" y="0"/>
          <a:ext cx="0" cy="0"/>
          <a:chOff x="0" y="0"/>
          <a:chExt cx="0" cy="0"/>
        </a:xfrm>
      </p:grpSpPr>
      <p:sp>
        <p:nvSpPr>
          <p:cNvPr id="483" name="Google Shape;483;p41"/>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Doodle</a:t>
            </a:r>
            <a:endParaRPr/>
          </a:p>
        </p:txBody>
      </p:sp>
      <p:sp>
        <p:nvSpPr>
          <p:cNvPr id="484" name="Google Shape;484;p41"/>
          <p:cNvSpPr txBox="1"/>
          <p:nvPr>
            <p:ph idx="1" type="body"/>
          </p:nvPr>
        </p:nvSpPr>
        <p:spPr>
          <a:xfrm>
            <a:off x="737000" y="1408100"/>
            <a:ext cx="3919800" cy="31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What’s worked:</a:t>
            </a:r>
            <a:endParaRPr b="1"/>
          </a:p>
          <a:p>
            <a:pPr indent="-317500" lvl="0" marL="457200" rtl="0" algn="l">
              <a:spcBef>
                <a:spcPts val="1600"/>
              </a:spcBef>
              <a:spcAft>
                <a:spcPts val="0"/>
              </a:spcAft>
              <a:buSzPts val="1400"/>
              <a:buChar char="●"/>
            </a:pPr>
            <a:r>
              <a:rPr lang="en"/>
              <a:t>Create a booking page without signing up or logging in</a:t>
            </a:r>
            <a:endParaRPr/>
          </a:p>
          <a:p>
            <a:pPr indent="-317500" lvl="0" marL="457200" rtl="0" algn="l">
              <a:spcBef>
                <a:spcPts val="0"/>
              </a:spcBef>
              <a:spcAft>
                <a:spcPts val="0"/>
              </a:spcAft>
              <a:buSzPts val="1400"/>
              <a:buChar char="●"/>
            </a:pPr>
            <a:r>
              <a:rPr lang="en"/>
              <a:t>Connect with Google or Outlook calendars</a:t>
            </a:r>
            <a:endParaRPr/>
          </a:p>
          <a:p>
            <a:pPr indent="0" lvl="0" marL="0" rtl="0" algn="l">
              <a:spcBef>
                <a:spcPts val="1600"/>
              </a:spcBef>
              <a:spcAft>
                <a:spcPts val="0"/>
              </a:spcAft>
              <a:buNone/>
            </a:pPr>
            <a:r>
              <a:rPr b="1" lang="en"/>
              <a:t>What hasn’t worked:</a:t>
            </a:r>
            <a:endParaRPr b="1"/>
          </a:p>
          <a:p>
            <a:pPr indent="-317500" lvl="0" marL="457200" rtl="0" algn="l">
              <a:spcBef>
                <a:spcPts val="1600"/>
              </a:spcBef>
              <a:spcAft>
                <a:spcPts val="0"/>
              </a:spcAft>
              <a:buSzPts val="1400"/>
              <a:buChar char="●"/>
            </a:pPr>
            <a:r>
              <a:rPr lang="en"/>
              <a:t>Lots of ads </a:t>
            </a:r>
            <a:endParaRPr/>
          </a:p>
          <a:p>
            <a:pPr indent="-317500" lvl="0" marL="457200" rtl="0" algn="l">
              <a:spcBef>
                <a:spcPts val="0"/>
              </a:spcBef>
              <a:spcAft>
                <a:spcPts val="0"/>
              </a:spcAft>
              <a:buSzPts val="1400"/>
              <a:buChar char="●"/>
            </a:pPr>
            <a:r>
              <a:rPr lang="en"/>
              <a:t>Most features (like setting a deadline to respond by) require payment</a:t>
            </a:r>
            <a:endParaRPr/>
          </a:p>
          <a:p>
            <a:pPr indent="-317500" lvl="0" marL="457200" rtl="0" algn="l">
              <a:spcBef>
                <a:spcPts val="0"/>
              </a:spcBef>
              <a:spcAft>
                <a:spcPts val="0"/>
              </a:spcAft>
              <a:buSzPts val="1400"/>
              <a:buChar char="●"/>
            </a:pPr>
            <a:r>
              <a:rPr lang="en"/>
              <a:t>Simply a scheduling tool, not fit for real-time notification/adding a question </a:t>
            </a:r>
            <a:endParaRPr/>
          </a:p>
        </p:txBody>
      </p:sp>
      <p:sp>
        <p:nvSpPr>
          <p:cNvPr id="485" name="Google Shape;485;p41"/>
          <p:cNvSpPr txBox="1"/>
          <p:nvPr>
            <p:ph idx="2" type="body"/>
          </p:nvPr>
        </p:nvSpPr>
        <p:spPr>
          <a:xfrm>
            <a:off x="4806425" y="1408100"/>
            <a:ext cx="3741600" cy="31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 makes sameQ unique:</a:t>
            </a:r>
            <a:endParaRPr b="1"/>
          </a:p>
          <a:p>
            <a:pPr indent="0" lvl="0" marL="0" rtl="0" algn="l">
              <a:spcBef>
                <a:spcPts val="1600"/>
              </a:spcBef>
              <a:spcAft>
                <a:spcPts val="1600"/>
              </a:spcAft>
              <a:buNone/>
            </a:pPr>
            <a:r>
              <a:rPr lang="en"/>
              <a:t>sameQ will not bombard users with advertisements that interrupt user learning or instructor scheduling of events, and allows easy adding of questions (and, in the future, specific aspects of questions) and automatic grouping of questions so that instructor time can be used more efficiently)</a:t>
            </a:r>
            <a:endParaRPr b="1"/>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9" name="Shape 489"/>
        <p:cNvGrpSpPr/>
        <p:nvPr/>
      </p:nvGrpSpPr>
      <p:grpSpPr>
        <a:xfrm>
          <a:off x="0" y="0"/>
          <a:ext cx="0" cy="0"/>
          <a:chOff x="0" y="0"/>
          <a:chExt cx="0" cy="0"/>
        </a:xfrm>
      </p:grpSpPr>
      <p:sp>
        <p:nvSpPr>
          <p:cNvPr id="490" name="Google Shape;490;p42"/>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sameQ vs. Competitors</a:t>
            </a:r>
            <a:endParaRPr/>
          </a:p>
        </p:txBody>
      </p:sp>
      <p:graphicFrame>
        <p:nvGraphicFramePr>
          <p:cNvPr id="491" name="Google Shape;491;p42"/>
          <p:cNvGraphicFramePr/>
          <p:nvPr/>
        </p:nvGraphicFramePr>
        <p:xfrm>
          <a:off x="373000" y="1256660"/>
          <a:ext cx="3000000" cy="3000000"/>
        </p:xfrm>
        <a:graphic>
          <a:graphicData uri="http://schemas.openxmlformats.org/drawingml/2006/table">
            <a:tbl>
              <a:tblPr>
                <a:noFill/>
                <a:tableStyleId>{077B3295-3652-4BDB-8FFD-5D43D01428FD}</a:tableStyleId>
              </a:tblPr>
              <a:tblGrid>
                <a:gridCol w="1055375"/>
                <a:gridCol w="1468525"/>
                <a:gridCol w="1468525"/>
                <a:gridCol w="1468525"/>
                <a:gridCol w="1468525"/>
                <a:gridCol w="1468525"/>
              </a:tblGrid>
              <a:tr h="503850">
                <a:tc>
                  <a:txBody>
                    <a:bodyPr/>
                    <a:lstStyle/>
                    <a:p>
                      <a:pPr indent="0" lvl="0" marL="0" rtl="0" algn="ctr">
                        <a:spcBef>
                          <a:spcPts val="0"/>
                        </a:spcBef>
                        <a:spcAft>
                          <a:spcPts val="0"/>
                        </a:spcAft>
                        <a:buNone/>
                      </a:pPr>
                      <a:r>
                        <a:t/>
                      </a:r>
                      <a:endParaRPr>
                        <a:solidFill>
                          <a:schemeClr val="dk2"/>
                        </a:solidFill>
                        <a:latin typeface="Roboto"/>
                        <a:ea typeface="Roboto"/>
                        <a:cs typeface="Roboto"/>
                        <a:sym typeface="Roboto"/>
                      </a:endParaRPr>
                    </a:p>
                  </a:txBody>
                  <a:tcPr marT="91425" marB="91425" marR="91425" marL="91425" anchor="ctr">
                    <a:lnL cap="flat" cmpd="sng" w="38100">
                      <a:solidFill>
                        <a:srgbClr val="FFECF1"/>
                      </a:solidFill>
                      <a:prstDash val="solid"/>
                      <a:round/>
                      <a:headEnd len="sm" w="sm" type="none"/>
                      <a:tailEnd len="sm" w="sm" type="none"/>
                    </a:lnL>
                    <a:lnR cap="flat" cmpd="sng" w="38100">
                      <a:solidFill>
                        <a:srgbClr val="FFECF1"/>
                      </a:solidFill>
                      <a:prstDash val="solid"/>
                      <a:round/>
                      <a:headEnd len="sm" w="sm" type="none"/>
                      <a:tailEnd len="sm" w="sm" type="none"/>
                    </a:lnR>
                    <a:lnT cap="flat" cmpd="sng" w="38100">
                      <a:solidFill>
                        <a:srgbClr val="FFECF1"/>
                      </a:solidFill>
                      <a:prstDash val="solid"/>
                      <a:round/>
                      <a:headEnd len="sm" w="sm" type="none"/>
                      <a:tailEnd len="sm" w="sm" type="none"/>
                    </a:lnT>
                    <a:lnB cap="flat" cmpd="sng" w="38100">
                      <a:solidFill>
                        <a:srgbClr val="FFECF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2"/>
                          </a:solidFill>
                          <a:latin typeface="Advent Pro"/>
                          <a:ea typeface="Advent Pro"/>
                          <a:cs typeface="Advent Pro"/>
                          <a:sym typeface="Advent Pro"/>
                        </a:rPr>
                        <a:t>sameQ</a:t>
                      </a:r>
                      <a:endParaRPr b="1" sz="1800">
                        <a:solidFill>
                          <a:schemeClr val="dk2"/>
                        </a:solidFill>
                        <a:latin typeface="Advent Pro"/>
                        <a:ea typeface="Advent Pro"/>
                        <a:cs typeface="Advent Pro"/>
                        <a:sym typeface="Advent Pro"/>
                      </a:endParaRPr>
                    </a:p>
                  </a:txBody>
                  <a:tcPr marT="91425" marB="91425" marR="91425" marL="91425" anchor="ctr">
                    <a:lnL cap="flat" cmpd="sng" w="38100">
                      <a:solidFill>
                        <a:srgbClr val="FFECF1"/>
                      </a:solidFill>
                      <a:prstDash val="solid"/>
                      <a:round/>
                      <a:headEnd len="sm" w="sm" type="none"/>
                      <a:tailEnd len="sm" w="sm" type="none"/>
                    </a:lnL>
                    <a:lnR cap="flat" cmpd="sng" w="38100">
                      <a:solidFill>
                        <a:srgbClr val="FFECF1"/>
                      </a:solidFill>
                      <a:prstDash val="solid"/>
                      <a:round/>
                      <a:headEnd len="sm" w="sm" type="none"/>
                      <a:tailEnd len="sm" w="sm" type="none"/>
                    </a:lnR>
                    <a:lnT cap="flat" cmpd="sng" w="38100">
                      <a:solidFill>
                        <a:srgbClr val="FFECF1"/>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800">
                          <a:solidFill>
                            <a:schemeClr val="dk2"/>
                          </a:solidFill>
                          <a:latin typeface="Advent Pro"/>
                          <a:ea typeface="Advent Pro"/>
                          <a:cs typeface="Advent Pro"/>
                          <a:sym typeface="Advent Pro"/>
                        </a:rPr>
                        <a:t>QueueStatus</a:t>
                      </a:r>
                      <a:endParaRPr b="1" sz="1800">
                        <a:solidFill>
                          <a:schemeClr val="dk2"/>
                        </a:solidFill>
                        <a:latin typeface="Advent Pro"/>
                        <a:ea typeface="Advent Pro"/>
                        <a:cs typeface="Advent Pro"/>
                        <a:sym typeface="Advent Pro"/>
                      </a:endParaRPr>
                    </a:p>
                  </a:txBody>
                  <a:tcPr marT="91425" marB="91425" marR="91425" marL="91425" anchor="ctr">
                    <a:lnL cap="flat" cmpd="sng" w="38100">
                      <a:solidFill>
                        <a:srgbClr val="FFECF1"/>
                      </a:solidFill>
                      <a:prstDash val="solid"/>
                      <a:round/>
                      <a:headEnd len="sm" w="sm" type="none"/>
                      <a:tailEnd len="sm" w="sm" type="none"/>
                    </a:lnL>
                    <a:lnR cap="flat" cmpd="sng" w="38100">
                      <a:solidFill>
                        <a:srgbClr val="FFECF1"/>
                      </a:solidFill>
                      <a:prstDash val="solid"/>
                      <a:round/>
                      <a:headEnd len="sm" w="sm" type="none"/>
                      <a:tailEnd len="sm" w="sm" type="none"/>
                    </a:lnR>
                    <a:lnT cap="flat" cmpd="sng" w="38100">
                      <a:solidFill>
                        <a:srgbClr val="FFECF1"/>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800">
                          <a:solidFill>
                            <a:schemeClr val="dk2"/>
                          </a:solidFill>
                          <a:latin typeface="Advent Pro"/>
                          <a:ea typeface="Advent Pro"/>
                          <a:cs typeface="Advent Pro"/>
                          <a:sym typeface="Advent Pro"/>
                        </a:rPr>
                        <a:t>ClockWise</a:t>
                      </a:r>
                      <a:endParaRPr b="1" sz="1800">
                        <a:solidFill>
                          <a:schemeClr val="dk2"/>
                        </a:solidFill>
                        <a:latin typeface="Advent Pro"/>
                        <a:ea typeface="Advent Pro"/>
                        <a:cs typeface="Advent Pro"/>
                        <a:sym typeface="Advent Pro"/>
                      </a:endParaRPr>
                    </a:p>
                  </a:txBody>
                  <a:tcPr marT="91425" marB="91425" marR="91425" marL="91425" anchor="ctr">
                    <a:lnL cap="flat" cmpd="sng" w="38100">
                      <a:solidFill>
                        <a:srgbClr val="FFECF1"/>
                      </a:solidFill>
                      <a:prstDash val="solid"/>
                      <a:round/>
                      <a:headEnd len="sm" w="sm" type="none"/>
                      <a:tailEnd len="sm" w="sm" type="none"/>
                    </a:lnL>
                    <a:lnR cap="flat" cmpd="sng" w="38100">
                      <a:solidFill>
                        <a:srgbClr val="FFECF1"/>
                      </a:solidFill>
                      <a:prstDash val="solid"/>
                      <a:round/>
                      <a:headEnd len="sm" w="sm" type="none"/>
                      <a:tailEnd len="sm" w="sm" type="none"/>
                    </a:lnR>
                    <a:lnT cap="flat" cmpd="sng" w="38100">
                      <a:solidFill>
                        <a:srgbClr val="FFECF1"/>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800">
                          <a:solidFill>
                            <a:schemeClr val="dk2"/>
                          </a:solidFill>
                          <a:latin typeface="Advent Pro"/>
                          <a:ea typeface="Advent Pro"/>
                          <a:cs typeface="Advent Pro"/>
                          <a:sym typeface="Advent Pro"/>
                        </a:rPr>
                        <a:t>Calendly</a:t>
                      </a:r>
                      <a:endParaRPr b="1" sz="1800">
                        <a:solidFill>
                          <a:schemeClr val="dk2"/>
                        </a:solidFill>
                        <a:latin typeface="Advent Pro"/>
                        <a:ea typeface="Advent Pro"/>
                        <a:cs typeface="Advent Pro"/>
                        <a:sym typeface="Advent Pro"/>
                      </a:endParaRPr>
                    </a:p>
                  </a:txBody>
                  <a:tcPr marT="91425" marB="91425" marR="91425" marL="91425" anchor="ctr">
                    <a:lnL cap="flat" cmpd="sng" w="38100">
                      <a:solidFill>
                        <a:srgbClr val="FFECF1"/>
                      </a:solidFill>
                      <a:prstDash val="solid"/>
                      <a:round/>
                      <a:headEnd len="sm" w="sm" type="none"/>
                      <a:tailEnd len="sm" w="sm" type="none"/>
                    </a:lnL>
                    <a:lnR cap="flat" cmpd="sng" w="38100">
                      <a:solidFill>
                        <a:srgbClr val="FFECF1"/>
                      </a:solidFill>
                      <a:prstDash val="solid"/>
                      <a:round/>
                      <a:headEnd len="sm" w="sm" type="none"/>
                      <a:tailEnd len="sm" w="sm" type="none"/>
                    </a:lnR>
                    <a:lnT cap="flat" cmpd="sng" w="38100">
                      <a:solidFill>
                        <a:srgbClr val="FFECF1"/>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800">
                          <a:solidFill>
                            <a:schemeClr val="dk2"/>
                          </a:solidFill>
                          <a:latin typeface="Advent Pro"/>
                          <a:ea typeface="Advent Pro"/>
                          <a:cs typeface="Advent Pro"/>
                          <a:sym typeface="Advent Pro"/>
                        </a:rPr>
                        <a:t>Doodle</a:t>
                      </a:r>
                      <a:endParaRPr b="1" sz="1800">
                        <a:solidFill>
                          <a:schemeClr val="dk2"/>
                        </a:solidFill>
                        <a:latin typeface="Advent Pro"/>
                        <a:ea typeface="Advent Pro"/>
                        <a:cs typeface="Advent Pro"/>
                        <a:sym typeface="Advent Pro"/>
                      </a:endParaRPr>
                    </a:p>
                  </a:txBody>
                  <a:tcPr marT="91425" marB="91425" marR="91425" marL="91425" anchor="ctr">
                    <a:lnL cap="flat" cmpd="sng" w="38100">
                      <a:solidFill>
                        <a:srgbClr val="FFECF1"/>
                      </a:solidFill>
                      <a:prstDash val="solid"/>
                      <a:round/>
                      <a:headEnd len="sm" w="sm" type="none"/>
                      <a:tailEnd len="sm" w="sm" type="none"/>
                    </a:lnL>
                    <a:lnR cap="flat" cmpd="sng" w="38100">
                      <a:solidFill>
                        <a:srgbClr val="FFECF1"/>
                      </a:solidFill>
                      <a:prstDash val="solid"/>
                      <a:round/>
                      <a:headEnd len="sm" w="sm" type="none"/>
                      <a:tailEnd len="sm" w="sm" type="none"/>
                    </a:lnR>
                    <a:lnT cap="flat" cmpd="sng" w="38100">
                      <a:solidFill>
                        <a:srgbClr val="FFECF1"/>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1"/>
                    </a:solidFill>
                  </a:tcPr>
                </a:tc>
              </a:tr>
              <a:tr h="758975">
                <a:tc>
                  <a:txBody>
                    <a:bodyPr/>
                    <a:lstStyle/>
                    <a:p>
                      <a:pPr indent="0" lvl="0" marL="0" rtl="0" algn="ctr">
                        <a:spcBef>
                          <a:spcPts val="0"/>
                        </a:spcBef>
                        <a:spcAft>
                          <a:spcPts val="0"/>
                        </a:spcAft>
                        <a:buNone/>
                      </a:pPr>
                      <a:r>
                        <a:rPr b="1" lang="en" sz="1500">
                          <a:solidFill>
                            <a:schemeClr val="dk2"/>
                          </a:solidFill>
                          <a:latin typeface="Advent Pro"/>
                          <a:ea typeface="Advent Pro"/>
                          <a:cs typeface="Advent Pro"/>
                          <a:sym typeface="Advent Pro"/>
                        </a:rPr>
                        <a:t>Sign up individually</a:t>
                      </a:r>
                      <a:endParaRPr b="1" sz="1500">
                        <a:solidFill>
                          <a:schemeClr val="dk2"/>
                        </a:solidFill>
                        <a:latin typeface="Advent Pro"/>
                        <a:ea typeface="Advent Pro"/>
                        <a:cs typeface="Advent Pro"/>
                        <a:sym typeface="Advent Pro"/>
                      </a:endParaRPr>
                    </a:p>
                  </a:txBody>
                  <a:tcPr marT="91425" marB="91425" marR="91425" marL="91425" anchor="ctr">
                    <a:lnL cap="flat" cmpd="sng" w="38100">
                      <a:solidFill>
                        <a:srgbClr val="FFECF1"/>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ECF1"/>
                      </a:solidFill>
                      <a:prstDash val="solid"/>
                      <a:round/>
                      <a:headEnd len="sm" w="sm" type="none"/>
                      <a:tailEnd len="sm" w="sm" type="none"/>
                    </a:lnT>
                    <a:lnB cap="flat" cmpd="sng" w="38100">
                      <a:solidFill>
                        <a:srgbClr val="FFECF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r>
              <a:tr h="815775">
                <a:tc>
                  <a:txBody>
                    <a:bodyPr/>
                    <a:lstStyle/>
                    <a:p>
                      <a:pPr indent="0" lvl="0" marL="0" rtl="0" algn="ctr">
                        <a:spcBef>
                          <a:spcPts val="0"/>
                        </a:spcBef>
                        <a:spcAft>
                          <a:spcPts val="0"/>
                        </a:spcAft>
                        <a:buNone/>
                      </a:pPr>
                      <a:r>
                        <a:rPr b="1" lang="en" sz="1500">
                          <a:solidFill>
                            <a:schemeClr val="dk2"/>
                          </a:solidFill>
                          <a:latin typeface="Advent Pro"/>
                          <a:ea typeface="Advent Pro"/>
                          <a:cs typeface="Advent Pro"/>
                          <a:sym typeface="Advent Pro"/>
                        </a:rPr>
                        <a:t>Easy, free grouping by topic</a:t>
                      </a:r>
                      <a:endParaRPr b="1" sz="1500">
                        <a:solidFill>
                          <a:schemeClr val="dk2"/>
                        </a:solidFill>
                        <a:latin typeface="Advent Pro"/>
                        <a:ea typeface="Advent Pro"/>
                        <a:cs typeface="Advent Pro"/>
                        <a:sym typeface="Advent Pro"/>
                      </a:endParaRPr>
                    </a:p>
                  </a:txBody>
                  <a:tcPr marT="91425" marB="91425" marR="91425" marL="91425" anchor="ctr">
                    <a:lnL cap="flat" cmpd="sng" w="38100">
                      <a:solidFill>
                        <a:srgbClr val="FFECF1"/>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ECF1"/>
                      </a:solidFill>
                      <a:prstDash val="solid"/>
                      <a:round/>
                      <a:headEnd len="sm" w="sm" type="none"/>
                      <a:tailEnd len="sm" w="sm" type="none"/>
                    </a:lnT>
                    <a:lnB cap="flat" cmpd="sng" w="38100">
                      <a:solidFill>
                        <a:srgbClr val="FFECF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a:solidFill>
                            <a:schemeClr val="dk2"/>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SzPts val="1100"/>
                        <a:buFont typeface="Arial"/>
                        <a:buNone/>
                      </a:pPr>
                      <a:r>
                        <a:rPr lang="en">
                          <a:solidFill>
                            <a:schemeClr val="dk2"/>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r>
              <a:tr h="815775">
                <a:tc>
                  <a:txBody>
                    <a:bodyPr/>
                    <a:lstStyle/>
                    <a:p>
                      <a:pPr indent="0" lvl="0" marL="0" rtl="0" algn="ctr">
                        <a:spcBef>
                          <a:spcPts val="0"/>
                        </a:spcBef>
                        <a:spcAft>
                          <a:spcPts val="0"/>
                        </a:spcAft>
                        <a:buNone/>
                      </a:pPr>
                      <a:r>
                        <a:rPr b="1" lang="en" sz="1500">
                          <a:solidFill>
                            <a:schemeClr val="dk2"/>
                          </a:solidFill>
                          <a:latin typeface="Advent Pro"/>
                          <a:ea typeface="Advent Pro"/>
                          <a:cs typeface="Advent Pro"/>
                          <a:sym typeface="Advent Pro"/>
                        </a:rPr>
                        <a:t>Chat option</a:t>
                      </a:r>
                      <a:endParaRPr b="1" sz="1500">
                        <a:solidFill>
                          <a:schemeClr val="dk2"/>
                        </a:solidFill>
                        <a:latin typeface="Advent Pro"/>
                        <a:ea typeface="Advent Pro"/>
                        <a:cs typeface="Advent Pro"/>
                        <a:sym typeface="Advent Pro"/>
                      </a:endParaRPr>
                    </a:p>
                  </a:txBody>
                  <a:tcPr marT="91425" marB="91425" marR="91425" marL="91425" anchor="ctr">
                    <a:lnL cap="flat" cmpd="sng" w="38100">
                      <a:solidFill>
                        <a:srgbClr val="FFECF1"/>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ECF1"/>
                      </a:solidFill>
                      <a:prstDash val="solid"/>
                      <a:round/>
                      <a:headEnd len="sm" w="sm" type="none"/>
                      <a:tailEnd len="sm" w="sm" type="none"/>
                    </a:lnT>
                    <a:lnB cap="flat" cmpd="sng" w="38100">
                      <a:solidFill>
                        <a:srgbClr val="FFECF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a:solidFill>
                            <a:schemeClr val="dk2"/>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SzPts val="1100"/>
                        <a:buFont typeface="Arial"/>
                        <a:buNone/>
                      </a:pPr>
                      <a:r>
                        <a:rPr lang="en">
                          <a:solidFill>
                            <a:schemeClr val="dk2"/>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r>
              <a:tr h="815775">
                <a:tc>
                  <a:txBody>
                    <a:bodyPr/>
                    <a:lstStyle/>
                    <a:p>
                      <a:pPr indent="0" lvl="0" marL="0" rtl="0" algn="ctr">
                        <a:spcBef>
                          <a:spcPts val="0"/>
                        </a:spcBef>
                        <a:spcAft>
                          <a:spcPts val="0"/>
                        </a:spcAft>
                        <a:buNone/>
                      </a:pPr>
                      <a:r>
                        <a:rPr b="1" lang="en" sz="1300">
                          <a:solidFill>
                            <a:schemeClr val="dk2"/>
                          </a:solidFill>
                          <a:latin typeface="Advent Pro"/>
                          <a:ea typeface="Advent Pro"/>
                          <a:cs typeface="Advent Pro"/>
                          <a:sym typeface="Advent Pro"/>
                        </a:rPr>
                        <a:t>Designed for educators and students</a:t>
                      </a:r>
                      <a:endParaRPr b="1" sz="1300">
                        <a:solidFill>
                          <a:schemeClr val="dk2"/>
                        </a:solidFill>
                        <a:latin typeface="Advent Pro"/>
                        <a:ea typeface="Advent Pro"/>
                        <a:cs typeface="Advent Pro"/>
                        <a:sym typeface="Advent Pro"/>
                      </a:endParaRPr>
                    </a:p>
                  </a:txBody>
                  <a:tcPr marT="91425" marB="91425" marR="91425" marL="91425" anchor="ctr">
                    <a:lnL cap="flat" cmpd="sng" w="38100">
                      <a:solidFill>
                        <a:srgbClr val="FFECF1"/>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ECF1"/>
                      </a:solidFill>
                      <a:prstDash val="solid"/>
                      <a:round/>
                      <a:headEnd len="sm" w="sm" type="none"/>
                      <a:tailEnd len="sm" w="sm" type="none"/>
                    </a:lnT>
                    <a:lnB cap="flat" cmpd="sng" w="38100">
                      <a:solidFill>
                        <a:srgbClr val="FFECF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a:solidFill>
                            <a:schemeClr val="dk2"/>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SzPts val="1100"/>
                        <a:buFont typeface="Arial"/>
                        <a:buNone/>
                      </a:pPr>
                      <a:r>
                        <a:rPr lang="en">
                          <a:solidFill>
                            <a:schemeClr val="dk2"/>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SzPts val="1100"/>
                        <a:buFont typeface="Arial"/>
                        <a:buNone/>
                      </a:pPr>
                      <a:r>
                        <a:rPr lang="en">
                          <a:solidFill>
                            <a:schemeClr val="dk2"/>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chemeClr val="accent3"/>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5" name="Shape 495"/>
        <p:cNvGrpSpPr/>
        <p:nvPr/>
      </p:nvGrpSpPr>
      <p:grpSpPr>
        <a:xfrm>
          <a:off x="0" y="0"/>
          <a:ext cx="0" cy="0"/>
          <a:chOff x="0" y="0"/>
          <a:chExt cx="0" cy="0"/>
        </a:xfrm>
      </p:grpSpPr>
      <p:sp>
        <p:nvSpPr>
          <p:cNvPr id="496" name="Google Shape;496;p43"/>
          <p:cNvSpPr txBox="1"/>
          <p:nvPr>
            <p:ph type="title"/>
          </p:nvPr>
        </p:nvSpPr>
        <p:spPr>
          <a:xfrm>
            <a:off x="2374200" y="1860825"/>
            <a:ext cx="4395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8000"/>
              <a:t>Values in Design</a:t>
            </a:r>
            <a:endParaRPr sz="8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3" name="Shape 203"/>
        <p:cNvGrpSpPr/>
        <p:nvPr/>
      </p:nvGrpSpPr>
      <p:grpSpPr>
        <a:xfrm>
          <a:off x="0" y="0"/>
          <a:ext cx="0" cy="0"/>
          <a:chOff x="0" y="0"/>
          <a:chExt cx="0" cy="0"/>
        </a:xfrm>
      </p:grpSpPr>
      <p:sp>
        <p:nvSpPr>
          <p:cNvPr id="204" name="Google Shape;204;p26"/>
          <p:cNvSpPr txBox="1"/>
          <p:nvPr>
            <p:ph type="title"/>
          </p:nvPr>
        </p:nvSpPr>
        <p:spPr>
          <a:xfrm>
            <a:off x="2758063" y="1286000"/>
            <a:ext cx="16047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Project Name and Value Proposition</a:t>
            </a:r>
            <a:endParaRPr/>
          </a:p>
        </p:txBody>
      </p:sp>
      <p:sp>
        <p:nvSpPr>
          <p:cNvPr id="205" name="Google Shape;205;p26"/>
          <p:cNvSpPr txBox="1"/>
          <p:nvPr>
            <p:ph idx="2" type="title"/>
          </p:nvPr>
        </p:nvSpPr>
        <p:spPr>
          <a:xfrm>
            <a:off x="1058865" y="1127225"/>
            <a:ext cx="16047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Problem + Solution</a:t>
            </a:r>
            <a:endParaRPr/>
          </a:p>
        </p:txBody>
      </p:sp>
      <p:sp>
        <p:nvSpPr>
          <p:cNvPr id="206" name="Google Shape;206;p26"/>
          <p:cNvSpPr txBox="1"/>
          <p:nvPr>
            <p:ph idx="4" type="title"/>
          </p:nvPr>
        </p:nvSpPr>
        <p:spPr>
          <a:xfrm>
            <a:off x="4517080" y="1127225"/>
            <a:ext cx="16047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Market Research</a:t>
            </a:r>
            <a:endParaRPr/>
          </a:p>
        </p:txBody>
      </p:sp>
      <p:sp>
        <p:nvSpPr>
          <p:cNvPr id="207" name="Google Shape;207;p26"/>
          <p:cNvSpPr/>
          <p:nvPr/>
        </p:nvSpPr>
        <p:spPr>
          <a:xfrm>
            <a:off x="1397125" y="763925"/>
            <a:ext cx="928200" cy="870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6"/>
          <p:cNvSpPr/>
          <p:nvPr/>
        </p:nvSpPr>
        <p:spPr>
          <a:xfrm>
            <a:off x="3119222" y="763925"/>
            <a:ext cx="928200" cy="870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6"/>
          <p:cNvSpPr/>
          <p:nvPr/>
        </p:nvSpPr>
        <p:spPr>
          <a:xfrm>
            <a:off x="4841275" y="763925"/>
            <a:ext cx="928200" cy="870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6"/>
          <p:cNvSpPr/>
          <p:nvPr/>
        </p:nvSpPr>
        <p:spPr>
          <a:xfrm>
            <a:off x="6563375" y="763925"/>
            <a:ext cx="928200" cy="870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6"/>
          <p:cNvSpPr txBox="1"/>
          <p:nvPr>
            <p:ph idx="6" type="title"/>
          </p:nvPr>
        </p:nvSpPr>
        <p:spPr>
          <a:xfrm>
            <a:off x="6225132" y="1127225"/>
            <a:ext cx="16047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Values in Design</a:t>
            </a:r>
            <a:endParaRPr/>
          </a:p>
        </p:txBody>
      </p:sp>
      <p:sp>
        <p:nvSpPr>
          <p:cNvPr id="212" name="Google Shape;212;p26"/>
          <p:cNvSpPr txBox="1"/>
          <p:nvPr>
            <p:ph idx="8" type="title"/>
          </p:nvPr>
        </p:nvSpPr>
        <p:spPr>
          <a:xfrm>
            <a:off x="827875" y="411850"/>
            <a:ext cx="2066700" cy="140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solidFill>
                  <a:srgbClr val="FFECF1"/>
                </a:solidFill>
              </a:rPr>
              <a:t>01</a:t>
            </a:r>
            <a:endParaRPr sz="4000">
              <a:solidFill>
                <a:srgbClr val="FFECF1"/>
              </a:solidFill>
            </a:endParaRPr>
          </a:p>
        </p:txBody>
      </p:sp>
      <p:sp>
        <p:nvSpPr>
          <p:cNvPr id="213" name="Google Shape;213;p26"/>
          <p:cNvSpPr txBox="1"/>
          <p:nvPr>
            <p:ph idx="9" type="title"/>
          </p:nvPr>
        </p:nvSpPr>
        <p:spPr>
          <a:xfrm>
            <a:off x="2549950" y="411850"/>
            <a:ext cx="2066700" cy="140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solidFill>
                  <a:srgbClr val="FFECF1"/>
                </a:solidFill>
              </a:rPr>
              <a:t>02</a:t>
            </a:r>
            <a:endParaRPr sz="4000">
              <a:solidFill>
                <a:srgbClr val="FFECF1"/>
              </a:solidFill>
            </a:endParaRPr>
          </a:p>
        </p:txBody>
      </p:sp>
      <p:sp>
        <p:nvSpPr>
          <p:cNvPr id="214" name="Google Shape;214;p26"/>
          <p:cNvSpPr txBox="1"/>
          <p:nvPr>
            <p:ph idx="13" type="title"/>
          </p:nvPr>
        </p:nvSpPr>
        <p:spPr>
          <a:xfrm>
            <a:off x="4286075" y="411850"/>
            <a:ext cx="2066700" cy="140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solidFill>
                  <a:srgbClr val="FFECF1"/>
                </a:solidFill>
              </a:rPr>
              <a:t>03</a:t>
            </a:r>
            <a:endParaRPr sz="4000">
              <a:solidFill>
                <a:srgbClr val="FFECF1"/>
              </a:solidFill>
            </a:endParaRPr>
          </a:p>
        </p:txBody>
      </p:sp>
      <p:sp>
        <p:nvSpPr>
          <p:cNvPr id="215" name="Google Shape;215;p26"/>
          <p:cNvSpPr txBox="1"/>
          <p:nvPr>
            <p:ph idx="14" type="title"/>
          </p:nvPr>
        </p:nvSpPr>
        <p:spPr>
          <a:xfrm>
            <a:off x="5994100" y="411850"/>
            <a:ext cx="2066700" cy="140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solidFill>
                  <a:srgbClr val="FFECF1"/>
                </a:solidFill>
              </a:rPr>
              <a:t>04</a:t>
            </a:r>
            <a:endParaRPr sz="4000">
              <a:solidFill>
                <a:srgbClr val="FFECF1"/>
              </a:solidFill>
            </a:endParaRPr>
          </a:p>
        </p:txBody>
      </p:sp>
      <p:sp>
        <p:nvSpPr>
          <p:cNvPr id="216" name="Google Shape;216;p26"/>
          <p:cNvSpPr/>
          <p:nvPr/>
        </p:nvSpPr>
        <p:spPr>
          <a:xfrm>
            <a:off x="6563325" y="2933025"/>
            <a:ext cx="928200" cy="870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6"/>
          <p:cNvSpPr/>
          <p:nvPr/>
        </p:nvSpPr>
        <p:spPr>
          <a:xfrm>
            <a:off x="4841275" y="2933025"/>
            <a:ext cx="928200" cy="870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6"/>
          <p:cNvSpPr/>
          <p:nvPr/>
        </p:nvSpPr>
        <p:spPr>
          <a:xfrm>
            <a:off x="3119225" y="2933025"/>
            <a:ext cx="928200" cy="870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6"/>
          <p:cNvSpPr/>
          <p:nvPr/>
        </p:nvSpPr>
        <p:spPr>
          <a:xfrm>
            <a:off x="1351375" y="2933025"/>
            <a:ext cx="928200" cy="870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6"/>
          <p:cNvSpPr txBox="1"/>
          <p:nvPr>
            <p:ph idx="8" type="title"/>
          </p:nvPr>
        </p:nvSpPr>
        <p:spPr>
          <a:xfrm>
            <a:off x="782125" y="2562625"/>
            <a:ext cx="2066700" cy="140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solidFill>
                  <a:srgbClr val="FFECF1"/>
                </a:solidFill>
              </a:rPr>
              <a:t>05</a:t>
            </a:r>
            <a:endParaRPr sz="4000">
              <a:solidFill>
                <a:srgbClr val="FFECF1"/>
              </a:solidFill>
            </a:endParaRPr>
          </a:p>
        </p:txBody>
      </p:sp>
      <p:sp>
        <p:nvSpPr>
          <p:cNvPr id="221" name="Google Shape;221;p26"/>
          <p:cNvSpPr txBox="1"/>
          <p:nvPr>
            <p:ph idx="8" type="title"/>
          </p:nvPr>
        </p:nvSpPr>
        <p:spPr>
          <a:xfrm>
            <a:off x="2549975" y="2562625"/>
            <a:ext cx="2066700" cy="140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solidFill>
                  <a:srgbClr val="FFECF1"/>
                </a:solidFill>
              </a:rPr>
              <a:t>06</a:t>
            </a:r>
            <a:endParaRPr sz="4000">
              <a:solidFill>
                <a:srgbClr val="FFECF1"/>
              </a:solidFill>
            </a:endParaRPr>
          </a:p>
        </p:txBody>
      </p:sp>
      <p:sp>
        <p:nvSpPr>
          <p:cNvPr id="222" name="Google Shape;222;p26"/>
          <p:cNvSpPr txBox="1"/>
          <p:nvPr>
            <p:ph idx="8" type="title"/>
          </p:nvPr>
        </p:nvSpPr>
        <p:spPr>
          <a:xfrm>
            <a:off x="4272025" y="2562625"/>
            <a:ext cx="2066700" cy="140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solidFill>
                  <a:srgbClr val="FFECF1"/>
                </a:solidFill>
              </a:rPr>
              <a:t>07</a:t>
            </a:r>
            <a:endParaRPr sz="4000">
              <a:solidFill>
                <a:srgbClr val="FFECF1"/>
              </a:solidFill>
            </a:endParaRPr>
          </a:p>
        </p:txBody>
      </p:sp>
      <p:sp>
        <p:nvSpPr>
          <p:cNvPr id="223" name="Google Shape;223;p26"/>
          <p:cNvSpPr txBox="1"/>
          <p:nvPr>
            <p:ph idx="8" type="title"/>
          </p:nvPr>
        </p:nvSpPr>
        <p:spPr>
          <a:xfrm>
            <a:off x="5994075" y="2562625"/>
            <a:ext cx="2066700" cy="140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solidFill>
                  <a:srgbClr val="FFECF1"/>
                </a:solidFill>
              </a:rPr>
              <a:t>08</a:t>
            </a:r>
            <a:endParaRPr sz="4000">
              <a:solidFill>
                <a:srgbClr val="FFECF1"/>
              </a:solidFill>
            </a:endParaRPr>
          </a:p>
        </p:txBody>
      </p:sp>
      <p:sp>
        <p:nvSpPr>
          <p:cNvPr id="224" name="Google Shape;224;p26"/>
          <p:cNvSpPr txBox="1"/>
          <p:nvPr>
            <p:ph idx="2" type="title"/>
          </p:nvPr>
        </p:nvSpPr>
        <p:spPr>
          <a:xfrm>
            <a:off x="1013115" y="3001725"/>
            <a:ext cx="16047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Tasks</a:t>
            </a:r>
            <a:endParaRPr/>
          </a:p>
        </p:txBody>
      </p:sp>
      <p:sp>
        <p:nvSpPr>
          <p:cNvPr id="225" name="Google Shape;225;p26"/>
          <p:cNvSpPr txBox="1"/>
          <p:nvPr>
            <p:ph idx="2" type="title"/>
          </p:nvPr>
        </p:nvSpPr>
        <p:spPr>
          <a:xfrm>
            <a:off x="2758065" y="3001725"/>
            <a:ext cx="16047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Storyboard</a:t>
            </a:r>
            <a:endParaRPr/>
          </a:p>
        </p:txBody>
      </p:sp>
      <p:sp>
        <p:nvSpPr>
          <p:cNvPr id="226" name="Google Shape;226;p26"/>
          <p:cNvSpPr txBox="1"/>
          <p:nvPr>
            <p:ph idx="2" type="title"/>
          </p:nvPr>
        </p:nvSpPr>
        <p:spPr>
          <a:xfrm>
            <a:off x="4503015" y="3253850"/>
            <a:ext cx="16047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Concept Video</a:t>
            </a:r>
            <a:endParaRPr/>
          </a:p>
        </p:txBody>
      </p:sp>
      <p:sp>
        <p:nvSpPr>
          <p:cNvPr id="227" name="Google Shape;227;p26"/>
          <p:cNvSpPr txBox="1"/>
          <p:nvPr>
            <p:ph idx="2" type="title"/>
          </p:nvPr>
        </p:nvSpPr>
        <p:spPr>
          <a:xfrm>
            <a:off x="6225065" y="3001725"/>
            <a:ext cx="16047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Appendix</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0" name="Shape 500"/>
        <p:cNvGrpSpPr/>
        <p:nvPr/>
      </p:nvGrpSpPr>
      <p:grpSpPr>
        <a:xfrm>
          <a:off x="0" y="0"/>
          <a:ext cx="0" cy="0"/>
          <a:chOff x="0" y="0"/>
          <a:chExt cx="0" cy="0"/>
        </a:xfrm>
      </p:grpSpPr>
      <p:sp>
        <p:nvSpPr>
          <p:cNvPr id="501" name="Google Shape;501;p44"/>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Stakeholders</a:t>
            </a:r>
            <a:endParaRPr/>
          </a:p>
        </p:txBody>
      </p:sp>
      <p:sp>
        <p:nvSpPr>
          <p:cNvPr id="502" name="Google Shape;502;p44"/>
          <p:cNvSpPr txBox="1"/>
          <p:nvPr>
            <p:ph idx="1" type="subTitle"/>
          </p:nvPr>
        </p:nvSpPr>
        <p:spPr>
          <a:xfrm>
            <a:off x="491675" y="1334735"/>
            <a:ext cx="3192000" cy="257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u="sng"/>
              <a:t>DIRECT</a:t>
            </a:r>
            <a:endParaRPr b="1" u="sng"/>
          </a:p>
          <a:p>
            <a:pPr indent="-330200" lvl="0" marL="457200" rtl="0" algn="ctr">
              <a:spcBef>
                <a:spcPts val="0"/>
              </a:spcBef>
              <a:spcAft>
                <a:spcPts val="0"/>
              </a:spcAft>
              <a:buSzPts val="1600"/>
              <a:buChar char="●"/>
            </a:pPr>
            <a:r>
              <a:rPr b="1" lang="en"/>
              <a:t>Instructors: </a:t>
            </a:r>
            <a:r>
              <a:rPr lang="en"/>
              <a:t>Schedule and manage OH, streamline tasks and communication, use data to see what their students </a:t>
            </a:r>
            <a:r>
              <a:rPr lang="en"/>
              <a:t>struggle</a:t>
            </a:r>
            <a:r>
              <a:rPr lang="en"/>
              <a:t> most with</a:t>
            </a:r>
            <a:endParaRPr/>
          </a:p>
          <a:p>
            <a:pPr indent="-330200" lvl="0" marL="457200" rtl="0" algn="ctr">
              <a:spcBef>
                <a:spcPts val="0"/>
              </a:spcBef>
              <a:spcAft>
                <a:spcPts val="0"/>
              </a:spcAft>
              <a:buSzPts val="1600"/>
              <a:buChar char="●"/>
            </a:pPr>
            <a:r>
              <a:rPr b="1" lang="en"/>
              <a:t>Students:</a:t>
            </a:r>
            <a:r>
              <a:rPr lang="en"/>
              <a:t> Sign-up for OH, </a:t>
            </a:r>
            <a:r>
              <a:rPr lang="en"/>
              <a:t>facilitate</a:t>
            </a:r>
            <a:r>
              <a:rPr lang="en"/>
              <a:t> collaboration, communicate with peers and instructors</a:t>
            </a:r>
            <a:endParaRPr/>
          </a:p>
        </p:txBody>
      </p:sp>
      <p:grpSp>
        <p:nvGrpSpPr>
          <p:cNvPr id="503" name="Google Shape;503;p44"/>
          <p:cNvGrpSpPr/>
          <p:nvPr/>
        </p:nvGrpSpPr>
        <p:grpSpPr>
          <a:xfrm>
            <a:off x="3449167" y="3771605"/>
            <a:ext cx="2245657" cy="1199663"/>
            <a:chOff x="238125" y="994975"/>
            <a:chExt cx="7142675" cy="3723350"/>
          </a:xfrm>
        </p:grpSpPr>
        <p:sp>
          <p:nvSpPr>
            <p:cNvPr id="504" name="Google Shape;504;p44"/>
            <p:cNvSpPr/>
            <p:nvPr/>
          </p:nvSpPr>
          <p:spPr>
            <a:xfrm>
              <a:off x="238125" y="4269850"/>
              <a:ext cx="7142675" cy="448475"/>
            </a:xfrm>
            <a:custGeom>
              <a:rect b="b" l="l" r="r" t="t"/>
              <a:pathLst>
                <a:path extrusionOk="0" h="17939" w="285707">
                  <a:moveTo>
                    <a:pt x="142854" y="0"/>
                  </a:moveTo>
                  <a:cubicBezTo>
                    <a:pt x="104966" y="0"/>
                    <a:pt x="68631" y="944"/>
                    <a:pt x="41842" y="2627"/>
                  </a:cubicBezTo>
                  <a:cubicBezTo>
                    <a:pt x="15051" y="4309"/>
                    <a:pt x="0" y="6590"/>
                    <a:pt x="0" y="8969"/>
                  </a:cubicBezTo>
                  <a:cubicBezTo>
                    <a:pt x="0" y="11349"/>
                    <a:pt x="15051" y="13630"/>
                    <a:pt x="41842" y="15312"/>
                  </a:cubicBezTo>
                  <a:cubicBezTo>
                    <a:pt x="68631" y="16995"/>
                    <a:pt x="104966" y="17939"/>
                    <a:pt x="142854" y="17939"/>
                  </a:cubicBezTo>
                  <a:cubicBezTo>
                    <a:pt x="180741" y="17939"/>
                    <a:pt x="217076" y="16995"/>
                    <a:pt x="243867" y="15312"/>
                  </a:cubicBezTo>
                  <a:cubicBezTo>
                    <a:pt x="270658" y="13630"/>
                    <a:pt x="285707" y="11349"/>
                    <a:pt x="285707" y="8969"/>
                  </a:cubicBezTo>
                  <a:cubicBezTo>
                    <a:pt x="285707" y="6590"/>
                    <a:pt x="270658" y="4309"/>
                    <a:pt x="243867" y="2627"/>
                  </a:cubicBezTo>
                  <a:cubicBezTo>
                    <a:pt x="217076" y="944"/>
                    <a:pt x="180741" y="0"/>
                    <a:pt x="142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4"/>
            <p:cNvSpPr/>
            <p:nvPr/>
          </p:nvSpPr>
          <p:spPr>
            <a:xfrm>
              <a:off x="523100" y="1734800"/>
              <a:ext cx="1194150" cy="1531475"/>
            </a:xfrm>
            <a:custGeom>
              <a:rect b="b" l="l" r="r" t="t"/>
              <a:pathLst>
                <a:path extrusionOk="0" h="61259" w="47766">
                  <a:moveTo>
                    <a:pt x="14708" y="1"/>
                  </a:moveTo>
                  <a:cubicBezTo>
                    <a:pt x="9256" y="1"/>
                    <a:pt x="0" y="10518"/>
                    <a:pt x="937" y="33226"/>
                  </a:cubicBezTo>
                  <a:cubicBezTo>
                    <a:pt x="1447" y="45598"/>
                    <a:pt x="6075" y="51601"/>
                    <a:pt x="10222" y="54504"/>
                  </a:cubicBezTo>
                  <a:lnTo>
                    <a:pt x="10222" y="60803"/>
                  </a:lnTo>
                  <a:cubicBezTo>
                    <a:pt x="10222" y="61055"/>
                    <a:pt x="10426" y="61259"/>
                    <a:pt x="10680" y="61259"/>
                  </a:cubicBezTo>
                  <a:lnTo>
                    <a:pt x="47310" y="61259"/>
                  </a:lnTo>
                  <a:cubicBezTo>
                    <a:pt x="47562" y="61259"/>
                    <a:pt x="47766" y="61055"/>
                    <a:pt x="47766" y="60803"/>
                  </a:cubicBezTo>
                  <a:lnTo>
                    <a:pt x="47766" y="53603"/>
                  </a:lnTo>
                  <a:cubicBezTo>
                    <a:pt x="47766" y="53351"/>
                    <a:pt x="47562" y="53147"/>
                    <a:pt x="47310" y="53145"/>
                  </a:cubicBezTo>
                  <a:lnTo>
                    <a:pt x="23811" y="53145"/>
                  </a:lnTo>
                  <a:cubicBezTo>
                    <a:pt x="16614" y="47679"/>
                    <a:pt x="13579" y="39415"/>
                    <a:pt x="13579" y="28401"/>
                  </a:cubicBezTo>
                  <a:cubicBezTo>
                    <a:pt x="13579" y="11810"/>
                    <a:pt x="20273" y="175"/>
                    <a:pt x="14841" y="3"/>
                  </a:cubicBezTo>
                  <a:cubicBezTo>
                    <a:pt x="14797" y="1"/>
                    <a:pt x="14752" y="1"/>
                    <a:pt x="147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4"/>
            <p:cNvSpPr/>
            <p:nvPr/>
          </p:nvSpPr>
          <p:spPr>
            <a:xfrm>
              <a:off x="844475" y="3557300"/>
              <a:ext cx="863350" cy="41825"/>
            </a:xfrm>
            <a:custGeom>
              <a:rect b="b" l="l" r="r" t="t"/>
              <a:pathLst>
                <a:path extrusionOk="0" h="1673" w="34534">
                  <a:moveTo>
                    <a:pt x="0" y="1"/>
                  </a:moveTo>
                  <a:lnTo>
                    <a:pt x="0" y="1673"/>
                  </a:lnTo>
                  <a:lnTo>
                    <a:pt x="34533" y="1673"/>
                  </a:lnTo>
                  <a:lnTo>
                    <a:pt x="345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4"/>
            <p:cNvSpPr/>
            <p:nvPr/>
          </p:nvSpPr>
          <p:spPr>
            <a:xfrm>
              <a:off x="844475" y="3741225"/>
              <a:ext cx="863350" cy="41850"/>
            </a:xfrm>
            <a:custGeom>
              <a:rect b="b" l="l" r="r" t="t"/>
              <a:pathLst>
                <a:path extrusionOk="0" h="1674" w="34534">
                  <a:moveTo>
                    <a:pt x="0" y="0"/>
                  </a:moveTo>
                  <a:lnTo>
                    <a:pt x="0" y="1674"/>
                  </a:lnTo>
                  <a:lnTo>
                    <a:pt x="34533" y="1674"/>
                  </a:lnTo>
                  <a:lnTo>
                    <a:pt x="345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4"/>
            <p:cNvSpPr/>
            <p:nvPr/>
          </p:nvSpPr>
          <p:spPr>
            <a:xfrm>
              <a:off x="653500" y="3181150"/>
              <a:ext cx="297950" cy="1312925"/>
            </a:xfrm>
            <a:custGeom>
              <a:rect b="b" l="l" r="r" t="t"/>
              <a:pathLst>
                <a:path extrusionOk="0" h="52517" w="11918">
                  <a:moveTo>
                    <a:pt x="8281" y="1"/>
                  </a:moveTo>
                  <a:lnTo>
                    <a:pt x="0" y="52517"/>
                  </a:lnTo>
                  <a:lnTo>
                    <a:pt x="3727" y="52517"/>
                  </a:lnTo>
                  <a:lnTo>
                    <a:pt x="11917" y="573"/>
                  </a:lnTo>
                  <a:lnTo>
                    <a:pt x="828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4"/>
            <p:cNvSpPr/>
            <p:nvPr/>
          </p:nvSpPr>
          <p:spPr>
            <a:xfrm>
              <a:off x="1600875" y="3181150"/>
              <a:ext cx="297925" cy="1312925"/>
            </a:xfrm>
            <a:custGeom>
              <a:rect b="b" l="l" r="r" t="t"/>
              <a:pathLst>
                <a:path extrusionOk="0" h="52517" w="11917">
                  <a:moveTo>
                    <a:pt x="3635" y="1"/>
                  </a:moveTo>
                  <a:lnTo>
                    <a:pt x="1" y="573"/>
                  </a:lnTo>
                  <a:lnTo>
                    <a:pt x="8191" y="52517"/>
                  </a:lnTo>
                  <a:lnTo>
                    <a:pt x="11916" y="52517"/>
                  </a:lnTo>
                  <a:lnTo>
                    <a:pt x="363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4"/>
            <p:cNvSpPr/>
            <p:nvPr/>
          </p:nvSpPr>
          <p:spPr>
            <a:xfrm>
              <a:off x="2057500" y="2353125"/>
              <a:ext cx="278050" cy="91475"/>
            </a:xfrm>
            <a:custGeom>
              <a:rect b="b" l="l" r="r" t="t"/>
              <a:pathLst>
                <a:path extrusionOk="0" h="3659" w="11122">
                  <a:moveTo>
                    <a:pt x="4408" y="1"/>
                  </a:moveTo>
                  <a:cubicBezTo>
                    <a:pt x="2687" y="1"/>
                    <a:pt x="949" y="574"/>
                    <a:pt x="949" y="574"/>
                  </a:cubicBezTo>
                  <a:cubicBezTo>
                    <a:pt x="0" y="2329"/>
                    <a:pt x="1998" y="3659"/>
                    <a:pt x="1998" y="3659"/>
                  </a:cubicBezTo>
                  <a:lnTo>
                    <a:pt x="11122" y="3659"/>
                  </a:lnTo>
                  <a:cubicBezTo>
                    <a:pt x="11122" y="1707"/>
                    <a:pt x="7807" y="674"/>
                    <a:pt x="5795" y="157"/>
                  </a:cubicBezTo>
                  <a:cubicBezTo>
                    <a:pt x="5359" y="44"/>
                    <a:pt x="4884" y="1"/>
                    <a:pt x="44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4"/>
            <p:cNvSpPr/>
            <p:nvPr/>
          </p:nvSpPr>
          <p:spPr>
            <a:xfrm>
              <a:off x="1290675" y="1911075"/>
              <a:ext cx="819750" cy="533525"/>
            </a:xfrm>
            <a:custGeom>
              <a:rect b="b" l="l" r="r" t="t"/>
              <a:pathLst>
                <a:path extrusionOk="0" h="21341" w="32790">
                  <a:moveTo>
                    <a:pt x="4370" y="1"/>
                  </a:moveTo>
                  <a:cubicBezTo>
                    <a:pt x="2956" y="1"/>
                    <a:pt x="637" y="514"/>
                    <a:pt x="1" y="3737"/>
                  </a:cubicBezTo>
                  <a:cubicBezTo>
                    <a:pt x="1" y="3737"/>
                    <a:pt x="6737" y="18335"/>
                    <a:pt x="14416" y="21341"/>
                  </a:cubicBezTo>
                  <a:lnTo>
                    <a:pt x="32789" y="21341"/>
                  </a:lnTo>
                  <a:cubicBezTo>
                    <a:pt x="32196" y="20186"/>
                    <a:pt x="31780" y="19022"/>
                    <a:pt x="32209" y="18081"/>
                  </a:cubicBezTo>
                  <a:cubicBezTo>
                    <a:pt x="32209" y="18081"/>
                    <a:pt x="28990" y="17639"/>
                    <a:pt x="24476" y="16907"/>
                  </a:cubicBezTo>
                  <a:cubicBezTo>
                    <a:pt x="19415" y="16085"/>
                    <a:pt x="15788" y="15225"/>
                    <a:pt x="14416" y="14150"/>
                  </a:cubicBezTo>
                  <a:cubicBezTo>
                    <a:pt x="14416" y="14150"/>
                    <a:pt x="10599" y="6160"/>
                    <a:pt x="5496" y="113"/>
                  </a:cubicBezTo>
                  <a:cubicBezTo>
                    <a:pt x="5496" y="113"/>
                    <a:pt x="5032" y="1"/>
                    <a:pt x="43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4"/>
            <p:cNvSpPr/>
            <p:nvPr/>
          </p:nvSpPr>
          <p:spPr>
            <a:xfrm>
              <a:off x="991425" y="2786625"/>
              <a:ext cx="1072575" cy="1025550"/>
            </a:xfrm>
            <a:custGeom>
              <a:rect b="b" l="l" r="r" t="t"/>
              <a:pathLst>
                <a:path extrusionOk="0" h="41022" w="42903">
                  <a:moveTo>
                    <a:pt x="8750" y="0"/>
                  </a:moveTo>
                  <a:cubicBezTo>
                    <a:pt x="6794" y="0"/>
                    <a:pt x="4611" y="64"/>
                    <a:pt x="2316" y="241"/>
                  </a:cubicBezTo>
                  <a:cubicBezTo>
                    <a:pt x="2316" y="241"/>
                    <a:pt x="0" y="11507"/>
                    <a:pt x="10231" y="11519"/>
                  </a:cubicBezTo>
                  <a:cubicBezTo>
                    <a:pt x="22197" y="11533"/>
                    <a:pt x="29722" y="11865"/>
                    <a:pt x="29722" y="11865"/>
                  </a:cubicBezTo>
                  <a:lnTo>
                    <a:pt x="36867" y="40883"/>
                  </a:lnTo>
                  <a:cubicBezTo>
                    <a:pt x="36867" y="40883"/>
                    <a:pt x="37674" y="41022"/>
                    <a:pt x="38745" y="41022"/>
                  </a:cubicBezTo>
                  <a:cubicBezTo>
                    <a:pt x="39997" y="41022"/>
                    <a:pt x="41611" y="40833"/>
                    <a:pt x="42719" y="40013"/>
                  </a:cubicBezTo>
                  <a:cubicBezTo>
                    <a:pt x="42719" y="40013"/>
                    <a:pt x="42903" y="12668"/>
                    <a:pt x="37972" y="5420"/>
                  </a:cubicBezTo>
                  <a:cubicBezTo>
                    <a:pt x="35445" y="1706"/>
                    <a:pt x="17397" y="433"/>
                    <a:pt x="17397" y="433"/>
                  </a:cubicBezTo>
                  <a:cubicBezTo>
                    <a:pt x="17397" y="433"/>
                    <a:pt x="13842" y="0"/>
                    <a:pt x="87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4"/>
            <p:cNvSpPr/>
            <p:nvPr/>
          </p:nvSpPr>
          <p:spPr>
            <a:xfrm>
              <a:off x="1905675" y="3786925"/>
              <a:ext cx="429525" cy="168350"/>
            </a:xfrm>
            <a:custGeom>
              <a:rect b="b" l="l" r="r" t="t"/>
              <a:pathLst>
                <a:path extrusionOk="0" h="6734" w="17181">
                  <a:moveTo>
                    <a:pt x="6150" y="1"/>
                  </a:moveTo>
                  <a:cubicBezTo>
                    <a:pt x="6149" y="1"/>
                    <a:pt x="5395" y="833"/>
                    <a:pt x="297" y="871"/>
                  </a:cubicBezTo>
                  <a:cubicBezTo>
                    <a:pt x="297" y="871"/>
                    <a:pt x="0" y="1380"/>
                    <a:pt x="94" y="2364"/>
                  </a:cubicBezTo>
                  <a:cubicBezTo>
                    <a:pt x="186" y="3348"/>
                    <a:pt x="605" y="6734"/>
                    <a:pt x="605" y="6734"/>
                  </a:cubicBezTo>
                  <a:lnTo>
                    <a:pt x="17181" y="5163"/>
                  </a:lnTo>
                  <a:cubicBezTo>
                    <a:pt x="17181" y="5163"/>
                    <a:pt x="16997" y="2576"/>
                    <a:pt x="14767" y="1397"/>
                  </a:cubicBezTo>
                  <a:cubicBezTo>
                    <a:pt x="14029" y="1006"/>
                    <a:pt x="13197" y="927"/>
                    <a:pt x="12293" y="927"/>
                  </a:cubicBezTo>
                  <a:cubicBezTo>
                    <a:pt x="11667" y="927"/>
                    <a:pt x="11006" y="965"/>
                    <a:pt x="10320" y="965"/>
                  </a:cubicBezTo>
                  <a:cubicBezTo>
                    <a:pt x="9005" y="965"/>
                    <a:pt x="7596" y="824"/>
                    <a:pt x="6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4"/>
            <p:cNvSpPr/>
            <p:nvPr/>
          </p:nvSpPr>
          <p:spPr>
            <a:xfrm>
              <a:off x="957900" y="1827900"/>
              <a:ext cx="546850" cy="1003725"/>
            </a:xfrm>
            <a:custGeom>
              <a:rect b="b" l="l" r="r" t="t"/>
              <a:pathLst>
                <a:path extrusionOk="0" h="40149" w="21874">
                  <a:moveTo>
                    <a:pt x="13312" y="1"/>
                  </a:moveTo>
                  <a:cubicBezTo>
                    <a:pt x="13312" y="1"/>
                    <a:pt x="10230" y="222"/>
                    <a:pt x="6927" y="5465"/>
                  </a:cubicBezTo>
                  <a:cubicBezTo>
                    <a:pt x="3623" y="10711"/>
                    <a:pt x="154" y="27871"/>
                    <a:pt x="1" y="40110"/>
                  </a:cubicBezTo>
                  <a:cubicBezTo>
                    <a:pt x="1" y="40110"/>
                    <a:pt x="957" y="40149"/>
                    <a:pt x="2472" y="40149"/>
                  </a:cubicBezTo>
                  <a:cubicBezTo>
                    <a:pt x="6733" y="40149"/>
                    <a:pt x="15412" y="39842"/>
                    <a:pt x="19669" y="37505"/>
                  </a:cubicBezTo>
                  <a:cubicBezTo>
                    <a:pt x="19669" y="37505"/>
                    <a:pt x="18495" y="16793"/>
                    <a:pt x="20184" y="11128"/>
                  </a:cubicBezTo>
                  <a:cubicBezTo>
                    <a:pt x="21873" y="5465"/>
                    <a:pt x="18970" y="2233"/>
                    <a:pt x="18970" y="2233"/>
                  </a:cubicBezTo>
                  <a:lnTo>
                    <a:pt x="13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4"/>
            <p:cNvSpPr/>
            <p:nvPr/>
          </p:nvSpPr>
          <p:spPr>
            <a:xfrm>
              <a:off x="947100" y="2765500"/>
              <a:ext cx="1166150" cy="931025"/>
            </a:xfrm>
            <a:custGeom>
              <a:rect b="b" l="l" r="r" t="t"/>
              <a:pathLst>
                <a:path extrusionOk="0" h="37241" w="46646">
                  <a:moveTo>
                    <a:pt x="24652" y="1"/>
                  </a:moveTo>
                  <a:cubicBezTo>
                    <a:pt x="19799" y="1"/>
                    <a:pt x="15353" y="398"/>
                    <a:pt x="15353" y="398"/>
                  </a:cubicBezTo>
                  <a:cubicBezTo>
                    <a:pt x="15353" y="398"/>
                    <a:pt x="8495" y="664"/>
                    <a:pt x="433" y="2606"/>
                  </a:cubicBezTo>
                  <a:cubicBezTo>
                    <a:pt x="433" y="2606"/>
                    <a:pt x="1" y="12638"/>
                    <a:pt x="8187" y="12638"/>
                  </a:cubicBezTo>
                  <a:cubicBezTo>
                    <a:pt x="8761" y="12638"/>
                    <a:pt x="9379" y="12588"/>
                    <a:pt x="10042" y="12482"/>
                  </a:cubicBezTo>
                  <a:cubicBezTo>
                    <a:pt x="21857" y="10595"/>
                    <a:pt x="29339" y="9725"/>
                    <a:pt x="29339" y="9725"/>
                  </a:cubicBezTo>
                  <a:lnTo>
                    <a:pt x="41006" y="37240"/>
                  </a:lnTo>
                  <a:cubicBezTo>
                    <a:pt x="41006" y="37240"/>
                    <a:pt x="41012" y="37240"/>
                    <a:pt x="41024" y="37240"/>
                  </a:cubicBezTo>
                  <a:cubicBezTo>
                    <a:pt x="41313" y="37240"/>
                    <a:pt x="44929" y="37205"/>
                    <a:pt x="46646" y="35450"/>
                  </a:cubicBezTo>
                  <a:cubicBezTo>
                    <a:pt x="46646" y="35450"/>
                    <a:pt x="42480" y="8423"/>
                    <a:pt x="36461" y="2052"/>
                  </a:cubicBezTo>
                  <a:cubicBezTo>
                    <a:pt x="34908" y="409"/>
                    <a:pt x="29571" y="1"/>
                    <a:pt x="246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4"/>
            <p:cNvSpPr/>
            <p:nvPr/>
          </p:nvSpPr>
          <p:spPr>
            <a:xfrm>
              <a:off x="1966975" y="3647225"/>
              <a:ext cx="439050" cy="192775"/>
            </a:xfrm>
            <a:custGeom>
              <a:rect b="b" l="l" r="r" t="t"/>
              <a:pathLst>
                <a:path extrusionOk="0" h="7711" w="17562">
                  <a:moveTo>
                    <a:pt x="13333" y="1"/>
                  </a:moveTo>
                  <a:cubicBezTo>
                    <a:pt x="11859" y="1"/>
                    <a:pt x="10227" y="628"/>
                    <a:pt x="8371" y="628"/>
                  </a:cubicBezTo>
                  <a:cubicBezTo>
                    <a:pt x="7573" y="628"/>
                    <a:pt x="6735" y="512"/>
                    <a:pt x="5849" y="181"/>
                  </a:cubicBezTo>
                  <a:cubicBezTo>
                    <a:pt x="5849" y="181"/>
                    <a:pt x="5237" y="1122"/>
                    <a:pt x="211" y="1971"/>
                  </a:cubicBezTo>
                  <a:cubicBezTo>
                    <a:pt x="211" y="1971"/>
                    <a:pt x="1" y="2519"/>
                    <a:pt x="248" y="3478"/>
                  </a:cubicBezTo>
                  <a:cubicBezTo>
                    <a:pt x="497" y="4434"/>
                    <a:pt x="1447" y="7711"/>
                    <a:pt x="1447" y="7711"/>
                  </a:cubicBezTo>
                  <a:lnTo>
                    <a:pt x="17562" y="3525"/>
                  </a:lnTo>
                  <a:cubicBezTo>
                    <a:pt x="17562" y="3525"/>
                    <a:pt x="16969" y="999"/>
                    <a:pt x="14580" y="190"/>
                  </a:cubicBezTo>
                  <a:cubicBezTo>
                    <a:pt x="14177" y="54"/>
                    <a:pt x="13762" y="1"/>
                    <a:pt x="13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4"/>
            <p:cNvSpPr/>
            <p:nvPr/>
          </p:nvSpPr>
          <p:spPr>
            <a:xfrm>
              <a:off x="1290675" y="1685950"/>
              <a:ext cx="171850" cy="198125"/>
            </a:xfrm>
            <a:custGeom>
              <a:rect b="b" l="l" r="r" t="t"/>
              <a:pathLst>
                <a:path extrusionOk="0" h="7925" w="6874">
                  <a:moveTo>
                    <a:pt x="2005" y="1"/>
                  </a:moveTo>
                  <a:cubicBezTo>
                    <a:pt x="1601" y="1"/>
                    <a:pt x="1174" y="59"/>
                    <a:pt x="748" y="214"/>
                  </a:cubicBezTo>
                  <a:lnTo>
                    <a:pt x="1" y="5680"/>
                  </a:lnTo>
                  <a:cubicBezTo>
                    <a:pt x="1552" y="6824"/>
                    <a:pt x="3319" y="7925"/>
                    <a:pt x="5299" y="7925"/>
                  </a:cubicBezTo>
                  <a:cubicBezTo>
                    <a:pt x="5418" y="7925"/>
                    <a:pt x="5538" y="7921"/>
                    <a:pt x="5659" y="7913"/>
                  </a:cubicBezTo>
                  <a:lnTo>
                    <a:pt x="6377" y="4857"/>
                  </a:lnTo>
                  <a:lnTo>
                    <a:pt x="6873" y="2751"/>
                  </a:lnTo>
                  <a:cubicBezTo>
                    <a:pt x="5978" y="1276"/>
                    <a:pt x="5341" y="956"/>
                    <a:pt x="3999" y="420"/>
                  </a:cubicBezTo>
                  <a:cubicBezTo>
                    <a:pt x="3579" y="253"/>
                    <a:pt x="2842" y="1"/>
                    <a:pt x="20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4"/>
            <p:cNvSpPr/>
            <p:nvPr/>
          </p:nvSpPr>
          <p:spPr>
            <a:xfrm>
              <a:off x="1361625" y="1709250"/>
              <a:ext cx="100900" cy="98150"/>
            </a:xfrm>
            <a:custGeom>
              <a:rect b="b" l="l" r="r" t="t"/>
              <a:pathLst>
                <a:path extrusionOk="0" h="3926" w="4036">
                  <a:moveTo>
                    <a:pt x="502" y="0"/>
                  </a:moveTo>
                  <a:cubicBezTo>
                    <a:pt x="332" y="0"/>
                    <a:pt x="165" y="9"/>
                    <a:pt x="0" y="25"/>
                  </a:cubicBezTo>
                  <a:cubicBezTo>
                    <a:pt x="442" y="834"/>
                    <a:pt x="1768" y="3030"/>
                    <a:pt x="3539" y="3925"/>
                  </a:cubicBezTo>
                  <a:lnTo>
                    <a:pt x="4035" y="1819"/>
                  </a:lnTo>
                  <a:cubicBezTo>
                    <a:pt x="3243" y="513"/>
                    <a:pt x="1816" y="0"/>
                    <a:pt x="5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4"/>
            <p:cNvSpPr/>
            <p:nvPr/>
          </p:nvSpPr>
          <p:spPr>
            <a:xfrm>
              <a:off x="1191150" y="1305150"/>
              <a:ext cx="471675" cy="479575"/>
            </a:xfrm>
            <a:custGeom>
              <a:rect b="b" l="l" r="r" t="t"/>
              <a:pathLst>
                <a:path extrusionOk="0" h="19183" w="18867">
                  <a:moveTo>
                    <a:pt x="10486" y="0"/>
                  </a:moveTo>
                  <a:cubicBezTo>
                    <a:pt x="7343" y="0"/>
                    <a:pt x="4543" y="1039"/>
                    <a:pt x="2781" y="1943"/>
                  </a:cubicBezTo>
                  <a:cubicBezTo>
                    <a:pt x="0" y="3366"/>
                    <a:pt x="1086" y="11028"/>
                    <a:pt x="3458" y="13877"/>
                  </a:cubicBezTo>
                  <a:cubicBezTo>
                    <a:pt x="5626" y="16476"/>
                    <a:pt x="12114" y="19182"/>
                    <a:pt x="14791" y="19182"/>
                  </a:cubicBezTo>
                  <a:cubicBezTo>
                    <a:pt x="15045" y="19182"/>
                    <a:pt x="15265" y="19158"/>
                    <a:pt x="15444" y="19106"/>
                  </a:cubicBezTo>
                  <a:cubicBezTo>
                    <a:pt x="18867" y="18121"/>
                    <a:pt x="18782" y="15572"/>
                    <a:pt x="18308" y="10079"/>
                  </a:cubicBezTo>
                  <a:cubicBezTo>
                    <a:pt x="17833" y="4587"/>
                    <a:pt x="16140" y="1264"/>
                    <a:pt x="16140" y="1264"/>
                  </a:cubicBezTo>
                  <a:cubicBezTo>
                    <a:pt x="14229" y="346"/>
                    <a:pt x="12300" y="0"/>
                    <a:pt x="104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4"/>
            <p:cNvSpPr/>
            <p:nvPr/>
          </p:nvSpPr>
          <p:spPr>
            <a:xfrm>
              <a:off x="1150875" y="1200175"/>
              <a:ext cx="608500" cy="543700"/>
            </a:xfrm>
            <a:custGeom>
              <a:rect b="b" l="l" r="r" t="t"/>
              <a:pathLst>
                <a:path extrusionOk="0" h="21748" w="24340">
                  <a:moveTo>
                    <a:pt x="19765" y="0"/>
                  </a:moveTo>
                  <a:cubicBezTo>
                    <a:pt x="19765" y="0"/>
                    <a:pt x="18443" y="293"/>
                    <a:pt x="14495" y="937"/>
                  </a:cubicBezTo>
                  <a:cubicBezTo>
                    <a:pt x="10449" y="1595"/>
                    <a:pt x="6598" y="3051"/>
                    <a:pt x="6598" y="3051"/>
                  </a:cubicBezTo>
                  <a:cubicBezTo>
                    <a:pt x="4737" y="3281"/>
                    <a:pt x="3675" y="4341"/>
                    <a:pt x="3078" y="5376"/>
                  </a:cubicBezTo>
                  <a:cubicBezTo>
                    <a:pt x="2553" y="4878"/>
                    <a:pt x="1882" y="4350"/>
                    <a:pt x="1402" y="4350"/>
                  </a:cubicBezTo>
                  <a:cubicBezTo>
                    <a:pt x="1162" y="4350"/>
                    <a:pt x="969" y="4482"/>
                    <a:pt x="866" y="4817"/>
                  </a:cubicBezTo>
                  <a:cubicBezTo>
                    <a:pt x="659" y="5492"/>
                    <a:pt x="1376" y="6425"/>
                    <a:pt x="2216" y="6902"/>
                  </a:cubicBezTo>
                  <a:cubicBezTo>
                    <a:pt x="1887" y="6846"/>
                    <a:pt x="1537" y="6805"/>
                    <a:pt x="1220" y="6805"/>
                  </a:cubicBezTo>
                  <a:cubicBezTo>
                    <a:pt x="531" y="6805"/>
                    <a:pt x="0" y="7000"/>
                    <a:pt x="189" y="7665"/>
                  </a:cubicBezTo>
                  <a:cubicBezTo>
                    <a:pt x="331" y="8157"/>
                    <a:pt x="951" y="8497"/>
                    <a:pt x="1650" y="8625"/>
                  </a:cubicBezTo>
                  <a:cubicBezTo>
                    <a:pt x="873" y="10689"/>
                    <a:pt x="2520" y="13136"/>
                    <a:pt x="2744" y="13733"/>
                  </a:cubicBezTo>
                  <a:cubicBezTo>
                    <a:pt x="3911" y="16864"/>
                    <a:pt x="6084" y="21747"/>
                    <a:pt x="6084" y="21747"/>
                  </a:cubicBezTo>
                  <a:cubicBezTo>
                    <a:pt x="6118" y="21747"/>
                    <a:pt x="6151" y="21747"/>
                    <a:pt x="6185" y="21747"/>
                  </a:cubicBezTo>
                  <a:cubicBezTo>
                    <a:pt x="11273" y="21747"/>
                    <a:pt x="11461" y="17818"/>
                    <a:pt x="11461" y="17818"/>
                  </a:cubicBezTo>
                  <a:cubicBezTo>
                    <a:pt x="6327" y="16901"/>
                    <a:pt x="7534" y="13111"/>
                    <a:pt x="9262" y="12705"/>
                  </a:cubicBezTo>
                  <a:cubicBezTo>
                    <a:pt x="9414" y="12669"/>
                    <a:pt x="9568" y="12651"/>
                    <a:pt x="9723" y="12651"/>
                  </a:cubicBezTo>
                  <a:cubicBezTo>
                    <a:pt x="11223" y="12651"/>
                    <a:pt x="12329" y="14340"/>
                    <a:pt x="12329" y="14340"/>
                  </a:cubicBezTo>
                  <a:cubicBezTo>
                    <a:pt x="12869" y="13982"/>
                    <a:pt x="13101" y="13306"/>
                    <a:pt x="12894" y="12692"/>
                  </a:cubicBezTo>
                  <a:lnTo>
                    <a:pt x="12297" y="10914"/>
                  </a:lnTo>
                  <a:cubicBezTo>
                    <a:pt x="13516" y="9356"/>
                    <a:pt x="12769" y="7661"/>
                    <a:pt x="12769" y="7661"/>
                  </a:cubicBezTo>
                  <a:lnTo>
                    <a:pt x="12769" y="7661"/>
                  </a:lnTo>
                  <a:cubicBezTo>
                    <a:pt x="12769" y="7661"/>
                    <a:pt x="12779" y="7661"/>
                    <a:pt x="12797" y="7661"/>
                  </a:cubicBezTo>
                  <a:cubicBezTo>
                    <a:pt x="13000" y="7661"/>
                    <a:pt x="14320" y="7638"/>
                    <a:pt x="16906" y="7083"/>
                  </a:cubicBezTo>
                  <a:cubicBezTo>
                    <a:pt x="24339" y="5497"/>
                    <a:pt x="19765" y="0"/>
                    <a:pt x="197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4"/>
            <p:cNvSpPr/>
            <p:nvPr/>
          </p:nvSpPr>
          <p:spPr>
            <a:xfrm>
              <a:off x="1632250" y="1511125"/>
              <a:ext cx="54525" cy="115300"/>
            </a:xfrm>
            <a:custGeom>
              <a:rect b="b" l="l" r="r" t="t"/>
              <a:pathLst>
                <a:path extrusionOk="0" h="4612" w="2181">
                  <a:moveTo>
                    <a:pt x="0" y="1"/>
                  </a:moveTo>
                  <a:lnTo>
                    <a:pt x="0" y="4612"/>
                  </a:lnTo>
                  <a:lnTo>
                    <a:pt x="1275" y="4508"/>
                  </a:lnTo>
                  <a:cubicBezTo>
                    <a:pt x="1849" y="4461"/>
                    <a:pt x="2181" y="3833"/>
                    <a:pt x="1897" y="3333"/>
                  </a:cubicBez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4"/>
            <p:cNvSpPr/>
            <p:nvPr/>
          </p:nvSpPr>
          <p:spPr>
            <a:xfrm>
              <a:off x="1858200" y="2228200"/>
              <a:ext cx="433275" cy="216650"/>
            </a:xfrm>
            <a:custGeom>
              <a:rect b="b" l="l" r="r" t="t"/>
              <a:pathLst>
                <a:path extrusionOk="0" h="8666" w="17331">
                  <a:moveTo>
                    <a:pt x="0" y="1"/>
                  </a:moveTo>
                  <a:cubicBezTo>
                    <a:pt x="0" y="4787"/>
                    <a:pt x="3880" y="8665"/>
                    <a:pt x="8665" y="8665"/>
                  </a:cubicBezTo>
                  <a:cubicBezTo>
                    <a:pt x="13451" y="8665"/>
                    <a:pt x="17331" y="4787"/>
                    <a:pt x="173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4"/>
            <p:cNvSpPr/>
            <p:nvPr/>
          </p:nvSpPr>
          <p:spPr>
            <a:xfrm>
              <a:off x="1975300" y="2353125"/>
              <a:ext cx="274075" cy="91475"/>
            </a:xfrm>
            <a:custGeom>
              <a:rect b="b" l="l" r="r" t="t"/>
              <a:pathLst>
                <a:path extrusionOk="0" h="3659" w="10963">
                  <a:moveTo>
                    <a:pt x="4344" y="1"/>
                  </a:moveTo>
                  <a:cubicBezTo>
                    <a:pt x="2649" y="1"/>
                    <a:pt x="936" y="574"/>
                    <a:pt x="936" y="574"/>
                  </a:cubicBezTo>
                  <a:cubicBezTo>
                    <a:pt x="1" y="2329"/>
                    <a:pt x="1969" y="3659"/>
                    <a:pt x="1969" y="3659"/>
                  </a:cubicBezTo>
                  <a:lnTo>
                    <a:pt x="10963" y="3659"/>
                  </a:lnTo>
                  <a:cubicBezTo>
                    <a:pt x="10963" y="1707"/>
                    <a:pt x="7695" y="674"/>
                    <a:pt x="5711" y="157"/>
                  </a:cubicBezTo>
                  <a:cubicBezTo>
                    <a:pt x="5281" y="44"/>
                    <a:pt x="4813" y="1"/>
                    <a:pt x="43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4"/>
            <p:cNvSpPr/>
            <p:nvPr/>
          </p:nvSpPr>
          <p:spPr>
            <a:xfrm>
              <a:off x="1219425" y="1911075"/>
              <a:ext cx="808050" cy="533525"/>
            </a:xfrm>
            <a:custGeom>
              <a:rect b="b" l="l" r="r" t="t"/>
              <a:pathLst>
                <a:path extrusionOk="0" h="21341" w="32322">
                  <a:moveTo>
                    <a:pt x="4309" y="1"/>
                  </a:moveTo>
                  <a:cubicBezTo>
                    <a:pt x="2915" y="1"/>
                    <a:pt x="628" y="514"/>
                    <a:pt x="1" y="3737"/>
                  </a:cubicBezTo>
                  <a:cubicBezTo>
                    <a:pt x="1" y="3737"/>
                    <a:pt x="6642" y="18335"/>
                    <a:pt x="14210" y="21341"/>
                  </a:cubicBezTo>
                  <a:lnTo>
                    <a:pt x="32321" y="21341"/>
                  </a:lnTo>
                  <a:cubicBezTo>
                    <a:pt x="31736" y="20186"/>
                    <a:pt x="31328" y="19022"/>
                    <a:pt x="31748" y="18081"/>
                  </a:cubicBezTo>
                  <a:cubicBezTo>
                    <a:pt x="31748" y="18081"/>
                    <a:pt x="28576" y="17639"/>
                    <a:pt x="24126" y="16907"/>
                  </a:cubicBezTo>
                  <a:cubicBezTo>
                    <a:pt x="19137" y="16085"/>
                    <a:pt x="15563" y="15225"/>
                    <a:pt x="14210" y="14150"/>
                  </a:cubicBezTo>
                  <a:cubicBezTo>
                    <a:pt x="14210" y="14150"/>
                    <a:pt x="10448" y="6160"/>
                    <a:pt x="5418" y="113"/>
                  </a:cubicBezTo>
                  <a:cubicBezTo>
                    <a:pt x="5418" y="113"/>
                    <a:pt x="4961" y="1"/>
                    <a:pt x="43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4"/>
            <p:cNvSpPr/>
            <p:nvPr/>
          </p:nvSpPr>
          <p:spPr>
            <a:xfrm>
              <a:off x="5659650" y="1929850"/>
              <a:ext cx="775850" cy="514750"/>
            </a:xfrm>
            <a:custGeom>
              <a:rect b="b" l="l" r="r" t="t"/>
              <a:pathLst>
                <a:path extrusionOk="0" h="20590" w="31034">
                  <a:moveTo>
                    <a:pt x="27418" y="0"/>
                  </a:moveTo>
                  <a:cubicBezTo>
                    <a:pt x="26065" y="0"/>
                    <a:pt x="24699" y="707"/>
                    <a:pt x="24019" y="2172"/>
                  </a:cubicBezTo>
                  <a:cubicBezTo>
                    <a:pt x="20982" y="8725"/>
                    <a:pt x="15943" y="14288"/>
                    <a:pt x="15943" y="14288"/>
                  </a:cubicBezTo>
                  <a:cubicBezTo>
                    <a:pt x="14476" y="15363"/>
                    <a:pt x="12638" y="15789"/>
                    <a:pt x="7238" y="16642"/>
                  </a:cubicBezTo>
                  <a:cubicBezTo>
                    <a:pt x="6248" y="16799"/>
                    <a:pt x="682" y="17697"/>
                    <a:pt x="682" y="17697"/>
                  </a:cubicBezTo>
                  <a:lnTo>
                    <a:pt x="0" y="20590"/>
                  </a:lnTo>
                  <a:lnTo>
                    <a:pt x="15634" y="20590"/>
                  </a:lnTo>
                  <a:cubicBezTo>
                    <a:pt x="23837" y="17584"/>
                    <a:pt x="31033" y="2986"/>
                    <a:pt x="31033" y="2986"/>
                  </a:cubicBezTo>
                  <a:cubicBezTo>
                    <a:pt x="31018" y="2912"/>
                    <a:pt x="31001" y="2840"/>
                    <a:pt x="30984" y="2768"/>
                  </a:cubicBezTo>
                  <a:cubicBezTo>
                    <a:pt x="30538" y="949"/>
                    <a:pt x="28986" y="0"/>
                    <a:pt x="274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4"/>
            <p:cNvSpPr/>
            <p:nvPr/>
          </p:nvSpPr>
          <p:spPr>
            <a:xfrm>
              <a:off x="5436600" y="2353125"/>
              <a:ext cx="297025" cy="91475"/>
            </a:xfrm>
            <a:custGeom>
              <a:rect b="b" l="l" r="r" t="t"/>
              <a:pathLst>
                <a:path extrusionOk="0" h="3659" w="11881">
                  <a:moveTo>
                    <a:pt x="7172" y="1"/>
                  </a:moveTo>
                  <a:cubicBezTo>
                    <a:pt x="6663" y="1"/>
                    <a:pt x="6156" y="44"/>
                    <a:pt x="5690" y="157"/>
                  </a:cubicBezTo>
                  <a:cubicBezTo>
                    <a:pt x="3540" y="674"/>
                    <a:pt x="1" y="1707"/>
                    <a:pt x="1" y="3659"/>
                  </a:cubicBezTo>
                  <a:lnTo>
                    <a:pt x="9747" y="3659"/>
                  </a:lnTo>
                  <a:cubicBezTo>
                    <a:pt x="9747" y="3659"/>
                    <a:pt x="11881" y="2329"/>
                    <a:pt x="10866" y="574"/>
                  </a:cubicBezTo>
                  <a:cubicBezTo>
                    <a:pt x="10866" y="574"/>
                    <a:pt x="9010" y="1"/>
                    <a:pt x="71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4"/>
            <p:cNvSpPr/>
            <p:nvPr/>
          </p:nvSpPr>
          <p:spPr>
            <a:xfrm>
              <a:off x="5421250" y="2228200"/>
              <a:ext cx="433300" cy="216650"/>
            </a:xfrm>
            <a:custGeom>
              <a:rect b="b" l="l" r="r" t="t"/>
              <a:pathLst>
                <a:path extrusionOk="0" h="8666" w="17332">
                  <a:moveTo>
                    <a:pt x="1" y="1"/>
                  </a:moveTo>
                  <a:cubicBezTo>
                    <a:pt x="1" y="4787"/>
                    <a:pt x="3881" y="8665"/>
                    <a:pt x="8665" y="8665"/>
                  </a:cubicBezTo>
                  <a:cubicBezTo>
                    <a:pt x="13451" y="8665"/>
                    <a:pt x="17332" y="4787"/>
                    <a:pt x="173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4"/>
            <p:cNvSpPr/>
            <p:nvPr/>
          </p:nvSpPr>
          <p:spPr>
            <a:xfrm>
              <a:off x="6052450" y="1242550"/>
              <a:ext cx="703975" cy="993975"/>
            </a:xfrm>
            <a:custGeom>
              <a:rect b="b" l="l" r="r" t="t"/>
              <a:pathLst>
                <a:path extrusionOk="0" h="39759" w="28159">
                  <a:moveTo>
                    <a:pt x="10898" y="0"/>
                  </a:moveTo>
                  <a:cubicBezTo>
                    <a:pt x="4086" y="0"/>
                    <a:pt x="662" y="5735"/>
                    <a:pt x="662" y="5735"/>
                  </a:cubicBezTo>
                  <a:cubicBezTo>
                    <a:pt x="1" y="11395"/>
                    <a:pt x="3187" y="19958"/>
                    <a:pt x="6035" y="26249"/>
                  </a:cubicBezTo>
                  <a:cubicBezTo>
                    <a:pt x="8702" y="32141"/>
                    <a:pt x="13503" y="38829"/>
                    <a:pt x="19914" y="39683"/>
                  </a:cubicBezTo>
                  <a:cubicBezTo>
                    <a:pt x="20298" y="39734"/>
                    <a:pt x="20704" y="39759"/>
                    <a:pt x="21120" y="39759"/>
                  </a:cubicBezTo>
                  <a:cubicBezTo>
                    <a:pt x="24337" y="39759"/>
                    <a:pt x="28159" y="38283"/>
                    <a:pt x="27360" y="36162"/>
                  </a:cubicBezTo>
                  <a:cubicBezTo>
                    <a:pt x="20858" y="18917"/>
                    <a:pt x="27280" y="4098"/>
                    <a:pt x="14587" y="532"/>
                  </a:cubicBezTo>
                  <a:cubicBezTo>
                    <a:pt x="13264" y="160"/>
                    <a:pt x="12034" y="0"/>
                    <a:pt x="108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4"/>
            <p:cNvSpPr/>
            <p:nvPr/>
          </p:nvSpPr>
          <p:spPr>
            <a:xfrm>
              <a:off x="5652950" y="2786625"/>
              <a:ext cx="1072600" cy="1025550"/>
            </a:xfrm>
            <a:custGeom>
              <a:rect b="b" l="l" r="r" t="t"/>
              <a:pathLst>
                <a:path extrusionOk="0" h="41022" w="42904">
                  <a:moveTo>
                    <a:pt x="34146" y="0"/>
                  </a:moveTo>
                  <a:cubicBezTo>
                    <a:pt x="29058" y="0"/>
                    <a:pt x="25507" y="431"/>
                    <a:pt x="25507" y="431"/>
                  </a:cubicBezTo>
                  <a:cubicBezTo>
                    <a:pt x="25507" y="431"/>
                    <a:pt x="7459" y="1706"/>
                    <a:pt x="4931" y="5420"/>
                  </a:cubicBezTo>
                  <a:cubicBezTo>
                    <a:pt x="1" y="12666"/>
                    <a:pt x="185" y="40013"/>
                    <a:pt x="185" y="40013"/>
                  </a:cubicBezTo>
                  <a:cubicBezTo>
                    <a:pt x="1293" y="40833"/>
                    <a:pt x="2906" y="41022"/>
                    <a:pt x="4158" y="41022"/>
                  </a:cubicBezTo>
                  <a:cubicBezTo>
                    <a:pt x="5230" y="41022"/>
                    <a:pt x="6037" y="40883"/>
                    <a:pt x="6037" y="40883"/>
                  </a:cubicBezTo>
                  <a:lnTo>
                    <a:pt x="13181" y="11865"/>
                  </a:lnTo>
                  <a:cubicBezTo>
                    <a:pt x="13181" y="11865"/>
                    <a:pt x="20707" y="11533"/>
                    <a:pt x="32673" y="11519"/>
                  </a:cubicBezTo>
                  <a:cubicBezTo>
                    <a:pt x="42903" y="11507"/>
                    <a:pt x="40590" y="241"/>
                    <a:pt x="40590" y="241"/>
                  </a:cubicBezTo>
                  <a:cubicBezTo>
                    <a:pt x="38291" y="64"/>
                    <a:pt x="36105" y="0"/>
                    <a:pt x="34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4"/>
            <p:cNvSpPr/>
            <p:nvPr/>
          </p:nvSpPr>
          <p:spPr>
            <a:xfrm>
              <a:off x="5381750" y="3786925"/>
              <a:ext cx="429550" cy="168350"/>
            </a:xfrm>
            <a:custGeom>
              <a:rect b="b" l="l" r="r" t="t"/>
              <a:pathLst>
                <a:path extrusionOk="0" h="6734" w="17182">
                  <a:moveTo>
                    <a:pt x="11033" y="1"/>
                  </a:moveTo>
                  <a:cubicBezTo>
                    <a:pt x="9587" y="824"/>
                    <a:pt x="8178" y="965"/>
                    <a:pt x="6863" y="965"/>
                  </a:cubicBezTo>
                  <a:cubicBezTo>
                    <a:pt x="6176" y="965"/>
                    <a:pt x="5516" y="927"/>
                    <a:pt x="4889" y="927"/>
                  </a:cubicBezTo>
                  <a:cubicBezTo>
                    <a:pt x="3986" y="927"/>
                    <a:pt x="3153" y="1006"/>
                    <a:pt x="2414" y="1397"/>
                  </a:cubicBezTo>
                  <a:cubicBezTo>
                    <a:pt x="185" y="2576"/>
                    <a:pt x="1" y="5163"/>
                    <a:pt x="1" y="5163"/>
                  </a:cubicBezTo>
                  <a:lnTo>
                    <a:pt x="16578" y="6734"/>
                  </a:lnTo>
                  <a:cubicBezTo>
                    <a:pt x="16578" y="6734"/>
                    <a:pt x="16995" y="3348"/>
                    <a:pt x="17089" y="2364"/>
                  </a:cubicBezTo>
                  <a:cubicBezTo>
                    <a:pt x="17181" y="1380"/>
                    <a:pt x="16885" y="871"/>
                    <a:pt x="16885" y="871"/>
                  </a:cubicBezTo>
                  <a:cubicBezTo>
                    <a:pt x="11787" y="833"/>
                    <a:pt x="11033" y="1"/>
                    <a:pt x="110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4"/>
            <p:cNvSpPr/>
            <p:nvPr/>
          </p:nvSpPr>
          <p:spPr>
            <a:xfrm>
              <a:off x="6212250" y="1827900"/>
              <a:ext cx="546800" cy="1003725"/>
            </a:xfrm>
            <a:custGeom>
              <a:rect b="b" l="l" r="r" t="t"/>
              <a:pathLst>
                <a:path extrusionOk="0" h="40149" w="21872">
                  <a:moveTo>
                    <a:pt x="8065" y="1"/>
                  </a:moveTo>
                  <a:lnTo>
                    <a:pt x="2904" y="2233"/>
                  </a:lnTo>
                  <a:cubicBezTo>
                    <a:pt x="2904" y="2233"/>
                    <a:pt x="1" y="5465"/>
                    <a:pt x="1688" y="11128"/>
                  </a:cubicBezTo>
                  <a:cubicBezTo>
                    <a:pt x="3377" y="16793"/>
                    <a:pt x="2204" y="37505"/>
                    <a:pt x="2204" y="37505"/>
                  </a:cubicBezTo>
                  <a:cubicBezTo>
                    <a:pt x="6461" y="39842"/>
                    <a:pt x="15140" y="40149"/>
                    <a:pt x="19400" y="40149"/>
                  </a:cubicBezTo>
                  <a:cubicBezTo>
                    <a:pt x="20916" y="40149"/>
                    <a:pt x="21872" y="40110"/>
                    <a:pt x="21872" y="40110"/>
                  </a:cubicBezTo>
                  <a:cubicBezTo>
                    <a:pt x="21718" y="27871"/>
                    <a:pt x="18250" y="10711"/>
                    <a:pt x="14947" y="5465"/>
                  </a:cubicBezTo>
                  <a:cubicBezTo>
                    <a:pt x="11643" y="222"/>
                    <a:pt x="8065" y="1"/>
                    <a:pt x="8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4"/>
            <p:cNvSpPr/>
            <p:nvPr/>
          </p:nvSpPr>
          <p:spPr>
            <a:xfrm>
              <a:off x="5603750" y="2765500"/>
              <a:ext cx="1166125" cy="931025"/>
            </a:xfrm>
            <a:custGeom>
              <a:rect b="b" l="l" r="r" t="t"/>
              <a:pathLst>
                <a:path extrusionOk="0" h="37241" w="46645">
                  <a:moveTo>
                    <a:pt x="21992" y="1"/>
                  </a:moveTo>
                  <a:cubicBezTo>
                    <a:pt x="17074" y="1"/>
                    <a:pt x="11738" y="409"/>
                    <a:pt x="10185" y="2052"/>
                  </a:cubicBezTo>
                  <a:cubicBezTo>
                    <a:pt x="4166" y="8423"/>
                    <a:pt x="0" y="35450"/>
                    <a:pt x="0" y="35450"/>
                  </a:cubicBezTo>
                  <a:cubicBezTo>
                    <a:pt x="1717" y="37205"/>
                    <a:pt x="5333" y="37240"/>
                    <a:pt x="5622" y="37240"/>
                  </a:cubicBezTo>
                  <a:cubicBezTo>
                    <a:pt x="5634" y="37240"/>
                    <a:pt x="5640" y="37240"/>
                    <a:pt x="5640" y="37240"/>
                  </a:cubicBezTo>
                  <a:lnTo>
                    <a:pt x="17307" y="9725"/>
                  </a:lnTo>
                  <a:cubicBezTo>
                    <a:pt x="17307" y="9725"/>
                    <a:pt x="24788" y="10595"/>
                    <a:pt x="36605" y="12482"/>
                  </a:cubicBezTo>
                  <a:cubicBezTo>
                    <a:pt x="37267" y="12588"/>
                    <a:pt x="37885" y="12638"/>
                    <a:pt x="38460" y="12638"/>
                  </a:cubicBezTo>
                  <a:cubicBezTo>
                    <a:pt x="46645" y="12638"/>
                    <a:pt x="46212" y="2606"/>
                    <a:pt x="46212" y="2606"/>
                  </a:cubicBezTo>
                  <a:cubicBezTo>
                    <a:pt x="38149" y="664"/>
                    <a:pt x="31292" y="398"/>
                    <a:pt x="31292" y="398"/>
                  </a:cubicBezTo>
                  <a:cubicBezTo>
                    <a:pt x="31292" y="398"/>
                    <a:pt x="26846" y="1"/>
                    <a:pt x="219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4"/>
            <p:cNvSpPr/>
            <p:nvPr/>
          </p:nvSpPr>
          <p:spPr>
            <a:xfrm>
              <a:off x="5310925" y="3647225"/>
              <a:ext cx="439100" cy="192775"/>
            </a:xfrm>
            <a:custGeom>
              <a:rect b="b" l="l" r="r" t="t"/>
              <a:pathLst>
                <a:path extrusionOk="0" h="7711" w="17564">
                  <a:moveTo>
                    <a:pt x="4229" y="1"/>
                  </a:moveTo>
                  <a:cubicBezTo>
                    <a:pt x="3801" y="1"/>
                    <a:pt x="3386" y="54"/>
                    <a:pt x="2983" y="190"/>
                  </a:cubicBezTo>
                  <a:cubicBezTo>
                    <a:pt x="593" y="999"/>
                    <a:pt x="1" y="3525"/>
                    <a:pt x="1" y="3525"/>
                  </a:cubicBezTo>
                  <a:lnTo>
                    <a:pt x="16117" y="7711"/>
                  </a:lnTo>
                  <a:cubicBezTo>
                    <a:pt x="16117" y="7711"/>
                    <a:pt x="17068" y="4434"/>
                    <a:pt x="17316" y="3478"/>
                  </a:cubicBezTo>
                  <a:cubicBezTo>
                    <a:pt x="17564" y="2519"/>
                    <a:pt x="17353" y="1971"/>
                    <a:pt x="17353" y="1971"/>
                  </a:cubicBezTo>
                  <a:cubicBezTo>
                    <a:pt x="12326" y="1122"/>
                    <a:pt x="11713" y="181"/>
                    <a:pt x="11713" y="181"/>
                  </a:cubicBezTo>
                  <a:cubicBezTo>
                    <a:pt x="10828" y="512"/>
                    <a:pt x="9989" y="628"/>
                    <a:pt x="9192" y="628"/>
                  </a:cubicBezTo>
                  <a:cubicBezTo>
                    <a:pt x="7336" y="628"/>
                    <a:pt x="5704" y="1"/>
                    <a:pt x="4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4"/>
            <p:cNvSpPr/>
            <p:nvPr/>
          </p:nvSpPr>
          <p:spPr>
            <a:xfrm>
              <a:off x="6331225" y="1656500"/>
              <a:ext cx="50" cy="175"/>
            </a:xfrm>
            <a:custGeom>
              <a:rect b="b" l="l" r="r" t="t"/>
              <a:pathLst>
                <a:path extrusionOk="0" h="7" w="2">
                  <a:moveTo>
                    <a:pt x="0" y="1"/>
                  </a:moveTo>
                  <a:cubicBezTo>
                    <a:pt x="0" y="2"/>
                    <a:pt x="0" y="5"/>
                    <a:pt x="2" y="7"/>
                  </a:cubicBezTo>
                  <a:lnTo>
                    <a:pt x="2" y="1"/>
                  </a:lnTo>
                  <a:close/>
                </a:path>
              </a:pathLst>
            </a:custGeom>
            <a:solidFill>
              <a:srgbClr val="1332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4"/>
            <p:cNvSpPr/>
            <p:nvPr/>
          </p:nvSpPr>
          <p:spPr>
            <a:xfrm>
              <a:off x="5721675" y="1929850"/>
              <a:ext cx="775850" cy="514750"/>
            </a:xfrm>
            <a:custGeom>
              <a:rect b="b" l="l" r="r" t="t"/>
              <a:pathLst>
                <a:path extrusionOk="0" h="20590" w="31034">
                  <a:moveTo>
                    <a:pt x="27419" y="0"/>
                  </a:moveTo>
                  <a:cubicBezTo>
                    <a:pt x="26066" y="0"/>
                    <a:pt x="24700" y="707"/>
                    <a:pt x="24020" y="2172"/>
                  </a:cubicBezTo>
                  <a:cubicBezTo>
                    <a:pt x="20983" y="8725"/>
                    <a:pt x="15943" y="14287"/>
                    <a:pt x="15943" y="14287"/>
                  </a:cubicBezTo>
                  <a:cubicBezTo>
                    <a:pt x="14477" y="15362"/>
                    <a:pt x="12639" y="15789"/>
                    <a:pt x="7237" y="16641"/>
                  </a:cubicBezTo>
                  <a:cubicBezTo>
                    <a:pt x="6248" y="16799"/>
                    <a:pt x="682" y="17697"/>
                    <a:pt x="682" y="17697"/>
                  </a:cubicBezTo>
                  <a:lnTo>
                    <a:pt x="0" y="20590"/>
                  </a:lnTo>
                  <a:lnTo>
                    <a:pt x="15636" y="20590"/>
                  </a:lnTo>
                  <a:cubicBezTo>
                    <a:pt x="23839" y="17584"/>
                    <a:pt x="31034" y="2986"/>
                    <a:pt x="31034" y="2986"/>
                  </a:cubicBezTo>
                  <a:cubicBezTo>
                    <a:pt x="31018" y="2912"/>
                    <a:pt x="31002" y="2840"/>
                    <a:pt x="30985" y="2768"/>
                  </a:cubicBezTo>
                  <a:cubicBezTo>
                    <a:pt x="30539" y="949"/>
                    <a:pt x="28987" y="0"/>
                    <a:pt x="274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4"/>
            <p:cNvSpPr/>
            <p:nvPr/>
          </p:nvSpPr>
          <p:spPr>
            <a:xfrm>
              <a:off x="5498650" y="2353125"/>
              <a:ext cx="297025" cy="91475"/>
            </a:xfrm>
            <a:custGeom>
              <a:rect b="b" l="l" r="r" t="t"/>
              <a:pathLst>
                <a:path extrusionOk="0" h="3659" w="11881">
                  <a:moveTo>
                    <a:pt x="7172" y="1"/>
                  </a:moveTo>
                  <a:cubicBezTo>
                    <a:pt x="6664" y="1"/>
                    <a:pt x="6157" y="44"/>
                    <a:pt x="5691" y="157"/>
                  </a:cubicBezTo>
                  <a:cubicBezTo>
                    <a:pt x="3541" y="674"/>
                    <a:pt x="0" y="1707"/>
                    <a:pt x="0" y="3659"/>
                  </a:cubicBezTo>
                  <a:lnTo>
                    <a:pt x="9747" y="3659"/>
                  </a:lnTo>
                  <a:cubicBezTo>
                    <a:pt x="9747" y="3659"/>
                    <a:pt x="11880" y="2329"/>
                    <a:pt x="10865" y="574"/>
                  </a:cubicBezTo>
                  <a:cubicBezTo>
                    <a:pt x="10865" y="574"/>
                    <a:pt x="9009" y="1"/>
                    <a:pt x="71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4"/>
            <p:cNvSpPr/>
            <p:nvPr/>
          </p:nvSpPr>
          <p:spPr>
            <a:xfrm>
              <a:off x="6039250" y="1292650"/>
              <a:ext cx="515525" cy="426100"/>
            </a:xfrm>
            <a:custGeom>
              <a:rect b="b" l="l" r="r" t="t"/>
              <a:pathLst>
                <a:path extrusionOk="0" h="17044" w="20621">
                  <a:moveTo>
                    <a:pt x="9381" y="1"/>
                  </a:moveTo>
                  <a:cubicBezTo>
                    <a:pt x="5412" y="1"/>
                    <a:pt x="1594" y="2014"/>
                    <a:pt x="972" y="4160"/>
                  </a:cubicBezTo>
                  <a:cubicBezTo>
                    <a:pt x="0" y="7505"/>
                    <a:pt x="1722" y="9150"/>
                    <a:pt x="1722" y="9150"/>
                  </a:cubicBezTo>
                  <a:lnTo>
                    <a:pt x="13956" y="17044"/>
                  </a:lnTo>
                  <a:cubicBezTo>
                    <a:pt x="19820" y="12138"/>
                    <a:pt x="20620" y="6658"/>
                    <a:pt x="15654" y="2223"/>
                  </a:cubicBezTo>
                  <a:cubicBezTo>
                    <a:pt x="13872" y="632"/>
                    <a:pt x="11603" y="1"/>
                    <a:pt x="93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4"/>
            <p:cNvSpPr/>
            <p:nvPr/>
          </p:nvSpPr>
          <p:spPr>
            <a:xfrm>
              <a:off x="6261725" y="1678475"/>
              <a:ext cx="152150" cy="223425"/>
            </a:xfrm>
            <a:custGeom>
              <a:rect b="b" l="l" r="r" t="t"/>
              <a:pathLst>
                <a:path extrusionOk="0" h="8937" w="6086">
                  <a:moveTo>
                    <a:pt x="4442" y="0"/>
                  </a:moveTo>
                  <a:cubicBezTo>
                    <a:pt x="3002" y="0"/>
                    <a:pt x="1865" y="1179"/>
                    <a:pt x="1102" y="2319"/>
                  </a:cubicBezTo>
                  <a:cubicBezTo>
                    <a:pt x="388" y="3386"/>
                    <a:pt x="1" y="4421"/>
                    <a:pt x="1" y="4421"/>
                  </a:cubicBezTo>
                  <a:lnTo>
                    <a:pt x="687" y="6950"/>
                  </a:lnTo>
                  <a:lnTo>
                    <a:pt x="1225" y="8936"/>
                  </a:lnTo>
                  <a:cubicBezTo>
                    <a:pt x="3126" y="8821"/>
                    <a:pt x="4808" y="8204"/>
                    <a:pt x="6086" y="6174"/>
                  </a:cubicBezTo>
                  <a:lnTo>
                    <a:pt x="4681" y="11"/>
                  </a:lnTo>
                  <a:cubicBezTo>
                    <a:pt x="4600" y="4"/>
                    <a:pt x="4521" y="0"/>
                    <a:pt x="44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4"/>
            <p:cNvSpPr/>
            <p:nvPr/>
          </p:nvSpPr>
          <p:spPr>
            <a:xfrm>
              <a:off x="6261725" y="1702800"/>
              <a:ext cx="103600" cy="149425"/>
            </a:xfrm>
            <a:custGeom>
              <a:rect b="b" l="l" r="r" t="t"/>
              <a:pathLst>
                <a:path extrusionOk="0" h="5977" w="4144">
                  <a:moveTo>
                    <a:pt x="4144" y="1"/>
                  </a:moveTo>
                  <a:lnTo>
                    <a:pt x="1102" y="1346"/>
                  </a:lnTo>
                  <a:cubicBezTo>
                    <a:pt x="388" y="2413"/>
                    <a:pt x="1" y="3446"/>
                    <a:pt x="1" y="3446"/>
                  </a:cubicBezTo>
                  <a:lnTo>
                    <a:pt x="687" y="5977"/>
                  </a:lnTo>
                  <a:cubicBezTo>
                    <a:pt x="3592" y="4389"/>
                    <a:pt x="4144" y="1"/>
                    <a:pt x="41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4"/>
            <p:cNvSpPr/>
            <p:nvPr/>
          </p:nvSpPr>
          <p:spPr>
            <a:xfrm>
              <a:off x="6071675" y="1382275"/>
              <a:ext cx="378675" cy="438850"/>
            </a:xfrm>
            <a:custGeom>
              <a:rect b="b" l="l" r="r" t="t"/>
              <a:pathLst>
                <a:path extrusionOk="0" h="17554" w="15147">
                  <a:moveTo>
                    <a:pt x="5769" y="1"/>
                  </a:moveTo>
                  <a:cubicBezTo>
                    <a:pt x="4418" y="1"/>
                    <a:pt x="2781" y="415"/>
                    <a:pt x="497" y="1513"/>
                  </a:cubicBezTo>
                  <a:cubicBezTo>
                    <a:pt x="497" y="1513"/>
                    <a:pt x="945" y="3311"/>
                    <a:pt x="471" y="8803"/>
                  </a:cubicBezTo>
                  <a:cubicBezTo>
                    <a:pt x="1" y="14244"/>
                    <a:pt x="1238" y="17553"/>
                    <a:pt x="4308" y="17553"/>
                  </a:cubicBezTo>
                  <a:cubicBezTo>
                    <a:pt x="4337" y="17553"/>
                    <a:pt x="4366" y="17553"/>
                    <a:pt x="4395" y="17552"/>
                  </a:cubicBezTo>
                  <a:cubicBezTo>
                    <a:pt x="6536" y="17508"/>
                    <a:pt x="10401" y="14916"/>
                    <a:pt x="12773" y="12068"/>
                  </a:cubicBezTo>
                  <a:cubicBezTo>
                    <a:pt x="15147" y="9219"/>
                    <a:pt x="13115" y="2912"/>
                    <a:pt x="10336" y="1488"/>
                  </a:cubicBezTo>
                  <a:cubicBezTo>
                    <a:pt x="8773" y="687"/>
                    <a:pt x="7507" y="1"/>
                    <a:pt x="57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4"/>
            <p:cNvSpPr/>
            <p:nvPr/>
          </p:nvSpPr>
          <p:spPr>
            <a:xfrm>
              <a:off x="6050075" y="1567500"/>
              <a:ext cx="54675" cy="105550"/>
            </a:xfrm>
            <a:custGeom>
              <a:rect b="b" l="l" r="r" t="t"/>
              <a:pathLst>
                <a:path extrusionOk="0" h="4222" w="2187">
                  <a:moveTo>
                    <a:pt x="1980" y="0"/>
                  </a:moveTo>
                  <a:lnTo>
                    <a:pt x="105" y="3702"/>
                  </a:lnTo>
                  <a:cubicBezTo>
                    <a:pt x="0" y="3909"/>
                    <a:pt x="146" y="4157"/>
                    <a:pt x="380" y="4164"/>
                  </a:cubicBezTo>
                  <a:lnTo>
                    <a:pt x="2187" y="4221"/>
                  </a:lnTo>
                  <a:lnTo>
                    <a:pt x="19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4"/>
            <p:cNvSpPr/>
            <p:nvPr/>
          </p:nvSpPr>
          <p:spPr>
            <a:xfrm>
              <a:off x="6083400" y="1376250"/>
              <a:ext cx="655200" cy="843500"/>
            </a:xfrm>
            <a:custGeom>
              <a:rect b="b" l="l" r="r" t="t"/>
              <a:pathLst>
                <a:path extrusionOk="0" h="33740" w="26208">
                  <a:moveTo>
                    <a:pt x="5246" y="1"/>
                  </a:moveTo>
                  <a:cubicBezTo>
                    <a:pt x="3644" y="1"/>
                    <a:pt x="1984" y="454"/>
                    <a:pt x="419" y="1484"/>
                  </a:cubicBezTo>
                  <a:cubicBezTo>
                    <a:pt x="287" y="1570"/>
                    <a:pt x="158" y="1659"/>
                    <a:pt x="28" y="1754"/>
                  </a:cubicBezTo>
                  <a:lnTo>
                    <a:pt x="0" y="3243"/>
                  </a:lnTo>
                  <a:cubicBezTo>
                    <a:pt x="0" y="3243"/>
                    <a:pt x="5144" y="5189"/>
                    <a:pt x="5775" y="8022"/>
                  </a:cubicBezTo>
                  <a:cubicBezTo>
                    <a:pt x="5903" y="8598"/>
                    <a:pt x="6076" y="8829"/>
                    <a:pt x="6288" y="8829"/>
                  </a:cubicBezTo>
                  <a:cubicBezTo>
                    <a:pt x="7115" y="8829"/>
                    <a:pt x="8531" y="5303"/>
                    <a:pt x="10151" y="5130"/>
                  </a:cubicBezTo>
                  <a:cubicBezTo>
                    <a:pt x="10229" y="5122"/>
                    <a:pt x="10304" y="5118"/>
                    <a:pt x="10376" y="5118"/>
                  </a:cubicBezTo>
                  <a:cubicBezTo>
                    <a:pt x="12908" y="5118"/>
                    <a:pt x="12064" y="10064"/>
                    <a:pt x="10002" y="10437"/>
                  </a:cubicBezTo>
                  <a:cubicBezTo>
                    <a:pt x="9882" y="10458"/>
                    <a:pt x="9859" y="10750"/>
                    <a:pt x="9915" y="11211"/>
                  </a:cubicBezTo>
                  <a:lnTo>
                    <a:pt x="9915" y="11217"/>
                  </a:lnTo>
                  <a:cubicBezTo>
                    <a:pt x="9915" y="11222"/>
                    <a:pt x="9916" y="11228"/>
                    <a:pt x="9916" y="11232"/>
                  </a:cubicBezTo>
                  <a:cubicBezTo>
                    <a:pt x="9918" y="11241"/>
                    <a:pt x="9918" y="11251"/>
                    <a:pt x="9919" y="11261"/>
                  </a:cubicBezTo>
                  <a:lnTo>
                    <a:pt x="9924" y="11300"/>
                  </a:lnTo>
                  <a:cubicBezTo>
                    <a:pt x="9927" y="11323"/>
                    <a:pt x="9930" y="11349"/>
                    <a:pt x="9935" y="11383"/>
                  </a:cubicBezTo>
                  <a:cubicBezTo>
                    <a:pt x="9939" y="11415"/>
                    <a:pt x="9944" y="11450"/>
                    <a:pt x="9948" y="11484"/>
                  </a:cubicBezTo>
                  <a:cubicBezTo>
                    <a:pt x="10279" y="13867"/>
                    <a:pt x="13164" y="31554"/>
                    <a:pt x="23745" y="33739"/>
                  </a:cubicBezTo>
                  <a:cubicBezTo>
                    <a:pt x="23745" y="33739"/>
                    <a:pt x="26071" y="32815"/>
                    <a:pt x="26208" y="31130"/>
                  </a:cubicBezTo>
                  <a:lnTo>
                    <a:pt x="13564" y="11226"/>
                  </a:lnTo>
                  <a:cubicBezTo>
                    <a:pt x="15715" y="5487"/>
                    <a:pt x="10824" y="1"/>
                    <a:pt x="5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4"/>
            <p:cNvSpPr/>
            <p:nvPr/>
          </p:nvSpPr>
          <p:spPr>
            <a:xfrm>
              <a:off x="6025575" y="1734800"/>
              <a:ext cx="1194175" cy="1531475"/>
            </a:xfrm>
            <a:custGeom>
              <a:rect b="b" l="l" r="r" t="t"/>
              <a:pathLst>
                <a:path extrusionOk="0" h="61259" w="47767">
                  <a:moveTo>
                    <a:pt x="33060" y="1"/>
                  </a:moveTo>
                  <a:cubicBezTo>
                    <a:pt x="33016" y="1"/>
                    <a:pt x="32971" y="1"/>
                    <a:pt x="32927" y="3"/>
                  </a:cubicBezTo>
                  <a:cubicBezTo>
                    <a:pt x="27495" y="175"/>
                    <a:pt x="34188" y="11810"/>
                    <a:pt x="34188" y="28401"/>
                  </a:cubicBezTo>
                  <a:cubicBezTo>
                    <a:pt x="34188" y="39415"/>
                    <a:pt x="31152" y="47679"/>
                    <a:pt x="23956" y="53145"/>
                  </a:cubicBezTo>
                  <a:lnTo>
                    <a:pt x="458" y="53145"/>
                  </a:lnTo>
                  <a:cubicBezTo>
                    <a:pt x="205" y="53147"/>
                    <a:pt x="1" y="53351"/>
                    <a:pt x="1" y="53603"/>
                  </a:cubicBezTo>
                  <a:lnTo>
                    <a:pt x="1" y="60803"/>
                  </a:lnTo>
                  <a:cubicBezTo>
                    <a:pt x="2" y="61055"/>
                    <a:pt x="205" y="61259"/>
                    <a:pt x="458" y="61259"/>
                  </a:cubicBezTo>
                  <a:lnTo>
                    <a:pt x="37088" y="61259"/>
                  </a:lnTo>
                  <a:cubicBezTo>
                    <a:pt x="37340" y="61259"/>
                    <a:pt x="37545" y="61055"/>
                    <a:pt x="37545" y="60803"/>
                  </a:cubicBezTo>
                  <a:lnTo>
                    <a:pt x="37545" y="54504"/>
                  </a:lnTo>
                  <a:cubicBezTo>
                    <a:pt x="41692" y="51601"/>
                    <a:pt x="46320" y="45598"/>
                    <a:pt x="46830" y="33226"/>
                  </a:cubicBezTo>
                  <a:cubicBezTo>
                    <a:pt x="47766" y="10518"/>
                    <a:pt x="38512" y="1"/>
                    <a:pt x="330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4"/>
            <p:cNvSpPr/>
            <p:nvPr/>
          </p:nvSpPr>
          <p:spPr>
            <a:xfrm>
              <a:off x="6035025" y="3557300"/>
              <a:ext cx="863350" cy="41825"/>
            </a:xfrm>
            <a:custGeom>
              <a:rect b="b" l="l" r="r" t="t"/>
              <a:pathLst>
                <a:path extrusionOk="0" h="1673" w="34534">
                  <a:moveTo>
                    <a:pt x="0" y="1"/>
                  </a:moveTo>
                  <a:lnTo>
                    <a:pt x="0" y="1673"/>
                  </a:lnTo>
                  <a:lnTo>
                    <a:pt x="34533" y="1673"/>
                  </a:lnTo>
                  <a:lnTo>
                    <a:pt x="345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4"/>
            <p:cNvSpPr/>
            <p:nvPr/>
          </p:nvSpPr>
          <p:spPr>
            <a:xfrm>
              <a:off x="6035025" y="3741225"/>
              <a:ext cx="863350" cy="41850"/>
            </a:xfrm>
            <a:custGeom>
              <a:rect b="b" l="l" r="r" t="t"/>
              <a:pathLst>
                <a:path extrusionOk="0" h="1674" w="34534">
                  <a:moveTo>
                    <a:pt x="0" y="0"/>
                  </a:moveTo>
                  <a:lnTo>
                    <a:pt x="0" y="1674"/>
                  </a:lnTo>
                  <a:lnTo>
                    <a:pt x="34533" y="1674"/>
                  </a:lnTo>
                  <a:lnTo>
                    <a:pt x="345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4"/>
            <p:cNvSpPr/>
            <p:nvPr/>
          </p:nvSpPr>
          <p:spPr>
            <a:xfrm>
              <a:off x="6791425" y="3181150"/>
              <a:ext cx="297925" cy="1312925"/>
            </a:xfrm>
            <a:custGeom>
              <a:rect b="b" l="l" r="r" t="t"/>
              <a:pathLst>
                <a:path extrusionOk="0" h="52517" w="11917">
                  <a:moveTo>
                    <a:pt x="3637" y="1"/>
                  </a:moveTo>
                  <a:lnTo>
                    <a:pt x="1" y="573"/>
                  </a:lnTo>
                  <a:lnTo>
                    <a:pt x="8191" y="52517"/>
                  </a:lnTo>
                  <a:lnTo>
                    <a:pt x="11916" y="52517"/>
                  </a:lnTo>
                  <a:lnTo>
                    <a:pt x="363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4"/>
            <p:cNvSpPr/>
            <p:nvPr/>
          </p:nvSpPr>
          <p:spPr>
            <a:xfrm>
              <a:off x="5844050" y="3181150"/>
              <a:ext cx="297950" cy="1312925"/>
            </a:xfrm>
            <a:custGeom>
              <a:rect b="b" l="l" r="r" t="t"/>
              <a:pathLst>
                <a:path extrusionOk="0" h="52517" w="11918">
                  <a:moveTo>
                    <a:pt x="8281" y="1"/>
                  </a:moveTo>
                  <a:lnTo>
                    <a:pt x="0" y="52517"/>
                  </a:lnTo>
                  <a:lnTo>
                    <a:pt x="3727" y="52517"/>
                  </a:lnTo>
                  <a:lnTo>
                    <a:pt x="11917" y="573"/>
                  </a:lnTo>
                  <a:lnTo>
                    <a:pt x="828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4"/>
            <p:cNvSpPr/>
            <p:nvPr/>
          </p:nvSpPr>
          <p:spPr>
            <a:xfrm>
              <a:off x="2557675" y="1844600"/>
              <a:ext cx="975400" cy="1370175"/>
            </a:xfrm>
            <a:custGeom>
              <a:rect b="b" l="l" r="r" t="t"/>
              <a:pathLst>
                <a:path extrusionOk="0" h="54807" w="39016">
                  <a:moveTo>
                    <a:pt x="6876" y="1"/>
                  </a:moveTo>
                  <a:cubicBezTo>
                    <a:pt x="3067" y="1"/>
                    <a:pt x="0" y="3067"/>
                    <a:pt x="0" y="6876"/>
                  </a:cubicBezTo>
                  <a:lnTo>
                    <a:pt x="0" y="47930"/>
                  </a:lnTo>
                  <a:cubicBezTo>
                    <a:pt x="0" y="51740"/>
                    <a:pt x="3067" y="54806"/>
                    <a:pt x="6876" y="54806"/>
                  </a:cubicBezTo>
                  <a:lnTo>
                    <a:pt x="32139" y="54806"/>
                  </a:lnTo>
                  <a:cubicBezTo>
                    <a:pt x="35949" y="54806"/>
                    <a:pt x="39015" y="51740"/>
                    <a:pt x="39015" y="47930"/>
                  </a:cubicBezTo>
                  <a:lnTo>
                    <a:pt x="39015" y="6876"/>
                  </a:lnTo>
                  <a:cubicBezTo>
                    <a:pt x="39015" y="3067"/>
                    <a:pt x="35949" y="1"/>
                    <a:pt x="321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4"/>
            <p:cNvSpPr/>
            <p:nvPr/>
          </p:nvSpPr>
          <p:spPr>
            <a:xfrm>
              <a:off x="2604775" y="3530850"/>
              <a:ext cx="866000" cy="41975"/>
            </a:xfrm>
            <a:custGeom>
              <a:rect b="b" l="l" r="r" t="t"/>
              <a:pathLst>
                <a:path extrusionOk="0" h="1679" w="34640">
                  <a:moveTo>
                    <a:pt x="1" y="1"/>
                  </a:moveTo>
                  <a:lnTo>
                    <a:pt x="1" y="1679"/>
                  </a:lnTo>
                  <a:lnTo>
                    <a:pt x="34639" y="1679"/>
                  </a:lnTo>
                  <a:lnTo>
                    <a:pt x="346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4"/>
            <p:cNvSpPr/>
            <p:nvPr/>
          </p:nvSpPr>
          <p:spPr>
            <a:xfrm>
              <a:off x="2604775" y="3715350"/>
              <a:ext cx="866000" cy="41975"/>
            </a:xfrm>
            <a:custGeom>
              <a:rect b="b" l="l" r="r" t="t"/>
              <a:pathLst>
                <a:path extrusionOk="0" h="1679" w="34640">
                  <a:moveTo>
                    <a:pt x="1" y="0"/>
                  </a:moveTo>
                  <a:lnTo>
                    <a:pt x="1" y="1678"/>
                  </a:lnTo>
                  <a:lnTo>
                    <a:pt x="34639" y="1678"/>
                  </a:lnTo>
                  <a:lnTo>
                    <a:pt x="346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4"/>
            <p:cNvSpPr/>
            <p:nvPr/>
          </p:nvSpPr>
          <p:spPr>
            <a:xfrm>
              <a:off x="2413225" y="3153550"/>
              <a:ext cx="298825" cy="1316950"/>
            </a:xfrm>
            <a:custGeom>
              <a:rect b="b" l="l" r="r" t="t"/>
              <a:pathLst>
                <a:path extrusionOk="0" h="52678" w="11953">
                  <a:moveTo>
                    <a:pt x="8306" y="1"/>
                  </a:moveTo>
                  <a:lnTo>
                    <a:pt x="1" y="52678"/>
                  </a:lnTo>
                  <a:lnTo>
                    <a:pt x="3738" y="52678"/>
                  </a:lnTo>
                  <a:lnTo>
                    <a:pt x="11953" y="576"/>
                  </a:lnTo>
                  <a:lnTo>
                    <a:pt x="83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4"/>
            <p:cNvSpPr/>
            <p:nvPr/>
          </p:nvSpPr>
          <p:spPr>
            <a:xfrm>
              <a:off x="3363500" y="3153550"/>
              <a:ext cx="298825" cy="1316950"/>
            </a:xfrm>
            <a:custGeom>
              <a:rect b="b" l="l" r="r" t="t"/>
              <a:pathLst>
                <a:path extrusionOk="0" h="52678" w="11953">
                  <a:moveTo>
                    <a:pt x="3647" y="1"/>
                  </a:moveTo>
                  <a:lnTo>
                    <a:pt x="0" y="576"/>
                  </a:lnTo>
                  <a:lnTo>
                    <a:pt x="8215" y="52678"/>
                  </a:lnTo>
                  <a:lnTo>
                    <a:pt x="11952" y="52678"/>
                  </a:lnTo>
                  <a:lnTo>
                    <a:pt x="364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4"/>
            <p:cNvSpPr/>
            <p:nvPr/>
          </p:nvSpPr>
          <p:spPr>
            <a:xfrm>
              <a:off x="2699050" y="2738600"/>
              <a:ext cx="664475" cy="363575"/>
            </a:xfrm>
            <a:custGeom>
              <a:rect b="b" l="l" r="r" t="t"/>
              <a:pathLst>
                <a:path extrusionOk="0" h="14543" w="26579">
                  <a:moveTo>
                    <a:pt x="973" y="0"/>
                  </a:moveTo>
                  <a:lnTo>
                    <a:pt x="973" y="0"/>
                  </a:lnTo>
                  <a:cubicBezTo>
                    <a:pt x="973" y="0"/>
                    <a:pt x="1" y="11267"/>
                    <a:pt x="4547" y="13165"/>
                  </a:cubicBezTo>
                  <a:cubicBezTo>
                    <a:pt x="6652" y="14044"/>
                    <a:pt x="10520" y="14543"/>
                    <a:pt x="14289" y="14543"/>
                  </a:cubicBezTo>
                  <a:cubicBezTo>
                    <a:pt x="18659" y="14543"/>
                    <a:pt x="22895" y="13872"/>
                    <a:pt x="24089" y="12344"/>
                  </a:cubicBezTo>
                  <a:cubicBezTo>
                    <a:pt x="26312" y="9497"/>
                    <a:pt x="26578" y="0"/>
                    <a:pt x="26578" y="0"/>
                  </a:cubicBezTo>
                  <a:lnTo>
                    <a:pt x="26578" y="0"/>
                  </a:lnTo>
                  <a:cubicBezTo>
                    <a:pt x="22301" y="1802"/>
                    <a:pt x="18029" y="2703"/>
                    <a:pt x="13761" y="2703"/>
                  </a:cubicBezTo>
                  <a:cubicBezTo>
                    <a:pt x="9493" y="2703"/>
                    <a:pt x="5230" y="1802"/>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4"/>
            <p:cNvSpPr/>
            <p:nvPr/>
          </p:nvSpPr>
          <p:spPr>
            <a:xfrm>
              <a:off x="2708950" y="1756625"/>
              <a:ext cx="683850" cy="1153100"/>
            </a:xfrm>
            <a:custGeom>
              <a:rect b="b" l="l" r="r" t="t"/>
              <a:pathLst>
                <a:path extrusionOk="0" h="46124" w="27354">
                  <a:moveTo>
                    <a:pt x="10445" y="0"/>
                  </a:moveTo>
                  <a:lnTo>
                    <a:pt x="1" y="3182"/>
                  </a:lnTo>
                  <a:lnTo>
                    <a:pt x="254" y="43557"/>
                  </a:lnTo>
                  <a:cubicBezTo>
                    <a:pt x="254" y="43557"/>
                    <a:pt x="5728" y="46124"/>
                    <a:pt x="13893" y="46124"/>
                  </a:cubicBezTo>
                  <a:cubicBezTo>
                    <a:pt x="17518" y="46124"/>
                    <a:pt x="21673" y="45618"/>
                    <a:pt x="26115" y="44157"/>
                  </a:cubicBezTo>
                  <a:lnTo>
                    <a:pt x="27354" y="2790"/>
                  </a:lnTo>
                  <a:lnTo>
                    <a:pt x="16503" y="2"/>
                  </a:lnTo>
                  <a:lnTo>
                    <a:pt x="104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4"/>
            <p:cNvSpPr/>
            <p:nvPr/>
          </p:nvSpPr>
          <p:spPr>
            <a:xfrm>
              <a:off x="2473100" y="1836150"/>
              <a:ext cx="527500" cy="608450"/>
            </a:xfrm>
            <a:custGeom>
              <a:rect b="b" l="l" r="r" t="t"/>
              <a:pathLst>
                <a:path extrusionOk="0" h="24338" w="21100">
                  <a:moveTo>
                    <a:pt x="9435" y="1"/>
                  </a:moveTo>
                  <a:cubicBezTo>
                    <a:pt x="9435" y="1"/>
                    <a:pt x="4962" y="9925"/>
                    <a:pt x="747" y="20450"/>
                  </a:cubicBezTo>
                  <a:cubicBezTo>
                    <a:pt x="1" y="22311"/>
                    <a:pt x="1369" y="24338"/>
                    <a:pt x="3374" y="24338"/>
                  </a:cubicBezTo>
                  <a:lnTo>
                    <a:pt x="21100" y="24338"/>
                  </a:lnTo>
                  <a:lnTo>
                    <a:pt x="20393" y="20839"/>
                  </a:lnTo>
                  <a:cubicBezTo>
                    <a:pt x="20393" y="20839"/>
                    <a:pt x="11141" y="19610"/>
                    <a:pt x="8071" y="18784"/>
                  </a:cubicBezTo>
                  <a:lnTo>
                    <a:pt x="11580" y="10901"/>
                  </a:lnTo>
                  <a:cubicBezTo>
                    <a:pt x="11580" y="10901"/>
                    <a:pt x="12349" y="4894"/>
                    <a:pt x="9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4"/>
            <p:cNvSpPr/>
            <p:nvPr/>
          </p:nvSpPr>
          <p:spPr>
            <a:xfrm>
              <a:off x="2957500" y="2345600"/>
              <a:ext cx="287475" cy="99250"/>
            </a:xfrm>
            <a:custGeom>
              <a:rect b="b" l="l" r="r" t="t"/>
              <a:pathLst>
                <a:path extrusionOk="0" h="3970" w="11499">
                  <a:moveTo>
                    <a:pt x="4070" y="0"/>
                  </a:moveTo>
                  <a:cubicBezTo>
                    <a:pt x="2443" y="0"/>
                    <a:pt x="1017" y="459"/>
                    <a:pt x="1017" y="459"/>
                  </a:cubicBezTo>
                  <a:cubicBezTo>
                    <a:pt x="1" y="2220"/>
                    <a:pt x="1724" y="3969"/>
                    <a:pt x="1724" y="3969"/>
                  </a:cubicBezTo>
                  <a:lnTo>
                    <a:pt x="11499" y="3969"/>
                  </a:lnTo>
                  <a:cubicBezTo>
                    <a:pt x="11499" y="2013"/>
                    <a:pt x="7824" y="694"/>
                    <a:pt x="5668" y="175"/>
                  </a:cubicBezTo>
                  <a:cubicBezTo>
                    <a:pt x="5142" y="48"/>
                    <a:pt x="4595" y="0"/>
                    <a:pt x="4070" y="0"/>
                  </a:cubicBezTo>
                  <a:close/>
                </a:path>
              </a:pathLst>
            </a:custGeom>
            <a:solidFill>
              <a:srgbClr val="FDB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4"/>
            <p:cNvSpPr/>
            <p:nvPr/>
          </p:nvSpPr>
          <p:spPr>
            <a:xfrm>
              <a:off x="3101150" y="1826375"/>
              <a:ext cx="527500" cy="618225"/>
            </a:xfrm>
            <a:custGeom>
              <a:rect b="b" l="l" r="r" t="t"/>
              <a:pathLst>
                <a:path extrusionOk="0" h="24729" w="21100">
                  <a:moveTo>
                    <a:pt x="11666" y="0"/>
                  </a:moveTo>
                  <a:cubicBezTo>
                    <a:pt x="8753" y="4894"/>
                    <a:pt x="9522" y="11291"/>
                    <a:pt x="9522" y="11291"/>
                  </a:cubicBezTo>
                  <a:lnTo>
                    <a:pt x="13029" y="19175"/>
                  </a:lnTo>
                  <a:cubicBezTo>
                    <a:pt x="9960" y="20000"/>
                    <a:pt x="707" y="21228"/>
                    <a:pt x="707" y="21228"/>
                  </a:cubicBezTo>
                  <a:lnTo>
                    <a:pt x="1" y="24729"/>
                  </a:lnTo>
                  <a:lnTo>
                    <a:pt x="17726" y="24729"/>
                  </a:lnTo>
                  <a:cubicBezTo>
                    <a:pt x="19732" y="24729"/>
                    <a:pt x="21100" y="22702"/>
                    <a:pt x="20355" y="20840"/>
                  </a:cubicBezTo>
                  <a:cubicBezTo>
                    <a:pt x="16139" y="10314"/>
                    <a:pt x="11666" y="0"/>
                    <a:pt x="11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4"/>
            <p:cNvSpPr/>
            <p:nvPr/>
          </p:nvSpPr>
          <p:spPr>
            <a:xfrm>
              <a:off x="2856775" y="2345600"/>
              <a:ext cx="287475" cy="99250"/>
            </a:xfrm>
            <a:custGeom>
              <a:rect b="b" l="l" r="r" t="t"/>
              <a:pathLst>
                <a:path extrusionOk="0" h="3970" w="11499">
                  <a:moveTo>
                    <a:pt x="7430" y="0"/>
                  </a:moveTo>
                  <a:cubicBezTo>
                    <a:pt x="6904" y="0"/>
                    <a:pt x="6358" y="48"/>
                    <a:pt x="5831" y="175"/>
                  </a:cubicBezTo>
                  <a:cubicBezTo>
                    <a:pt x="3675" y="694"/>
                    <a:pt x="1" y="2013"/>
                    <a:pt x="1" y="3969"/>
                  </a:cubicBezTo>
                  <a:lnTo>
                    <a:pt x="9776" y="3969"/>
                  </a:lnTo>
                  <a:cubicBezTo>
                    <a:pt x="9776" y="3969"/>
                    <a:pt x="11499" y="2220"/>
                    <a:pt x="10482" y="459"/>
                  </a:cubicBezTo>
                  <a:cubicBezTo>
                    <a:pt x="10482" y="459"/>
                    <a:pt x="9057" y="0"/>
                    <a:pt x="74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4"/>
            <p:cNvSpPr/>
            <p:nvPr/>
          </p:nvSpPr>
          <p:spPr>
            <a:xfrm>
              <a:off x="3246750" y="1246950"/>
              <a:ext cx="114775" cy="206975"/>
            </a:xfrm>
            <a:custGeom>
              <a:rect b="b" l="l" r="r" t="t"/>
              <a:pathLst>
                <a:path extrusionOk="0" h="8279" w="4591">
                  <a:moveTo>
                    <a:pt x="2697" y="1"/>
                  </a:moveTo>
                  <a:cubicBezTo>
                    <a:pt x="1" y="933"/>
                    <a:pt x="2129" y="8279"/>
                    <a:pt x="2129" y="8279"/>
                  </a:cubicBezTo>
                  <a:cubicBezTo>
                    <a:pt x="2129" y="8279"/>
                    <a:pt x="3411" y="7892"/>
                    <a:pt x="4001" y="4538"/>
                  </a:cubicBezTo>
                  <a:cubicBezTo>
                    <a:pt x="4590" y="1185"/>
                    <a:pt x="2697" y="1"/>
                    <a:pt x="26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4"/>
            <p:cNvSpPr/>
            <p:nvPr/>
          </p:nvSpPr>
          <p:spPr>
            <a:xfrm>
              <a:off x="2965200" y="1611550"/>
              <a:ext cx="176675" cy="206200"/>
            </a:xfrm>
            <a:custGeom>
              <a:rect b="b" l="l" r="r" t="t"/>
              <a:pathLst>
                <a:path extrusionOk="0" h="8248" w="7067">
                  <a:moveTo>
                    <a:pt x="1153" y="0"/>
                  </a:moveTo>
                  <a:cubicBezTo>
                    <a:pt x="689" y="0"/>
                    <a:pt x="289" y="77"/>
                    <a:pt x="0" y="269"/>
                  </a:cubicBezTo>
                  <a:lnTo>
                    <a:pt x="298" y="6884"/>
                  </a:lnTo>
                  <a:cubicBezTo>
                    <a:pt x="298" y="6884"/>
                    <a:pt x="2440" y="8247"/>
                    <a:pt x="4546" y="8247"/>
                  </a:cubicBezTo>
                  <a:cubicBezTo>
                    <a:pt x="5294" y="8247"/>
                    <a:pt x="6038" y="8075"/>
                    <a:pt x="6679" y="7607"/>
                  </a:cubicBezTo>
                  <a:lnTo>
                    <a:pt x="6801" y="5673"/>
                  </a:lnTo>
                  <a:lnTo>
                    <a:pt x="7066" y="1453"/>
                  </a:lnTo>
                  <a:cubicBezTo>
                    <a:pt x="7066" y="1453"/>
                    <a:pt x="6503" y="1255"/>
                    <a:pt x="5684" y="1020"/>
                  </a:cubicBezTo>
                  <a:cubicBezTo>
                    <a:pt x="4390" y="651"/>
                    <a:pt x="2501" y="0"/>
                    <a:pt x="11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4"/>
            <p:cNvSpPr/>
            <p:nvPr/>
          </p:nvSpPr>
          <p:spPr>
            <a:xfrm>
              <a:off x="3004850" y="1637000"/>
              <a:ext cx="137025" cy="142550"/>
            </a:xfrm>
            <a:custGeom>
              <a:rect b="b" l="l" r="r" t="t"/>
              <a:pathLst>
                <a:path extrusionOk="0" h="5702" w="5481">
                  <a:moveTo>
                    <a:pt x="0" y="1"/>
                  </a:moveTo>
                  <a:cubicBezTo>
                    <a:pt x="0" y="1"/>
                    <a:pt x="1642" y="5148"/>
                    <a:pt x="5149" y="5702"/>
                  </a:cubicBezTo>
                  <a:lnTo>
                    <a:pt x="5480" y="435"/>
                  </a:lnTo>
                  <a:cubicBezTo>
                    <a:pt x="5480" y="435"/>
                    <a:pt x="4917" y="237"/>
                    <a:pt x="4098" y="2"/>
                  </a:cubicBez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4"/>
            <p:cNvSpPr/>
            <p:nvPr/>
          </p:nvSpPr>
          <p:spPr>
            <a:xfrm>
              <a:off x="2897350" y="1199175"/>
              <a:ext cx="440100" cy="511750"/>
            </a:xfrm>
            <a:custGeom>
              <a:rect b="b" l="l" r="r" t="t"/>
              <a:pathLst>
                <a:path extrusionOk="0" h="20470" w="17604">
                  <a:moveTo>
                    <a:pt x="8236" y="0"/>
                  </a:moveTo>
                  <a:cubicBezTo>
                    <a:pt x="5067" y="0"/>
                    <a:pt x="1866" y="918"/>
                    <a:pt x="127" y="3185"/>
                  </a:cubicBezTo>
                  <a:cubicBezTo>
                    <a:pt x="127" y="3185"/>
                    <a:pt x="1" y="6778"/>
                    <a:pt x="82" y="10437"/>
                  </a:cubicBezTo>
                  <a:cubicBezTo>
                    <a:pt x="98" y="10492"/>
                    <a:pt x="108" y="10549"/>
                    <a:pt x="116" y="10606"/>
                  </a:cubicBezTo>
                  <a:cubicBezTo>
                    <a:pt x="205" y="11332"/>
                    <a:pt x="322" y="12055"/>
                    <a:pt x="474" y="12768"/>
                  </a:cubicBezTo>
                  <a:cubicBezTo>
                    <a:pt x="858" y="14553"/>
                    <a:pt x="1475" y="16270"/>
                    <a:pt x="2476" y="17790"/>
                  </a:cubicBezTo>
                  <a:cubicBezTo>
                    <a:pt x="2591" y="17965"/>
                    <a:pt x="2711" y="18137"/>
                    <a:pt x="2835" y="18306"/>
                  </a:cubicBezTo>
                  <a:cubicBezTo>
                    <a:pt x="3766" y="18695"/>
                    <a:pt x="4910" y="19048"/>
                    <a:pt x="6129" y="19361"/>
                  </a:cubicBezTo>
                  <a:cubicBezTo>
                    <a:pt x="6204" y="19382"/>
                    <a:pt x="6278" y="19399"/>
                    <a:pt x="6353" y="19418"/>
                  </a:cubicBezTo>
                  <a:cubicBezTo>
                    <a:pt x="7876" y="19803"/>
                    <a:pt x="9504" y="20129"/>
                    <a:pt x="10978" y="20391"/>
                  </a:cubicBezTo>
                  <a:cubicBezTo>
                    <a:pt x="11275" y="20444"/>
                    <a:pt x="11569" y="20469"/>
                    <a:pt x="11860" y="20469"/>
                  </a:cubicBezTo>
                  <a:cubicBezTo>
                    <a:pt x="13337" y="20469"/>
                    <a:pt x="14705" y="19815"/>
                    <a:pt x="15637" y="18744"/>
                  </a:cubicBezTo>
                  <a:cubicBezTo>
                    <a:pt x="16106" y="18203"/>
                    <a:pt x="16457" y="17569"/>
                    <a:pt x="16659" y="16883"/>
                  </a:cubicBezTo>
                  <a:cubicBezTo>
                    <a:pt x="16727" y="16654"/>
                    <a:pt x="16777" y="16422"/>
                    <a:pt x="16813" y="16187"/>
                  </a:cubicBezTo>
                  <a:cubicBezTo>
                    <a:pt x="16863" y="15848"/>
                    <a:pt x="16913" y="15499"/>
                    <a:pt x="16962" y="15141"/>
                  </a:cubicBezTo>
                  <a:cubicBezTo>
                    <a:pt x="17032" y="14629"/>
                    <a:pt x="17100" y="14099"/>
                    <a:pt x="17166" y="13561"/>
                  </a:cubicBezTo>
                  <a:cubicBezTo>
                    <a:pt x="17198" y="13302"/>
                    <a:pt x="17227" y="13042"/>
                    <a:pt x="17257" y="12781"/>
                  </a:cubicBezTo>
                  <a:cubicBezTo>
                    <a:pt x="17290" y="12479"/>
                    <a:pt x="17323" y="12176"/>
                    <a:pt x="17352" y="11872"/>
                  </a:cubicBezTo>
                  <a:cubicBezTo>
                    <a:pt x="17493" y="10423"/>
                    <a:pt x="17591" y="8977"/>
                    <a:pt x="17600" y="7668"/>
                  </a:cubicBezTo>
                  <a:cubicBezTo>
                    <a:pt x="17604" y="7518"/>
                    <a:pt x="17602" y="7372"/>
                    <a:pt x="17600" y="7226"/>
                  </a:cubicBezTo>
                  <a:cubicBezTo>
                    <a:pt x="17585" y="5597"/>
                    <a:pt x="17419" y="4217"/>
                    <a:pt x="17009" y="3395"/>
                  </a:cubicBezTo>
                  <a:cubicBezTo>
                    <a:pt x="16023" y="1404"/>
                    <a:pt x="12155" y="0"/>
                    <a:pt x="82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4"/>
            <p:cNvSpPr/>
            <p:nvPr/>
          </p:nvSpPr>
          <p:spPr>
            <a:xfrm>
              <a:off x="2909225" y="1518300"/>
              <a:ext cx="60375" cy="125650"/>
            </a:xfrm>
            <a:custGeom>
              <a:rect b="b" l="l" r="r" t="t"/>
              <a:pathLst>
                <a:path extrusionOk="0" h="5026" w="2415">
                  <a:moveTo>
                    <a:pt x="33" y="1"/>
                  </a:moveTo>
                  <a:cubicBezTo>
                    <a:pt x="22" y="1"/>
                    <a:pt x="11" y="1"/>
                    <a:pt x="0" y="1"/>
                  </a:cubicBezTo>
                  <a:cubicBezTo>
                    <a:pt x="384" y="1787"/>
                    <a:pt x="1000" y="3505"/>
                    <a:pt x="2003" y="5025"/>
                  </a:cubicBezTo>
                  <a:cubicBezTo>
                    <a:pt x="2414" y="3176"/>
                    <a:pt x="2148" y="538"/>
                    <a:pt x="2148" y="538"/>
                  </a:cubicBezTo>
                  <a:cubicBezTo>
                    <a:pt x="1252" y="149"/>
                    <a:pt x="56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4"/>
            <p:cNvSpPr/>
            <p:nvPr/>
          </p:nvSpPr>
          <p:spPr>
            <a:xfrm>
              <a:off x="2870025" y="1146150"/>
              <a:ext cx="527750" cy="296800"/>
            </a:xfrm>
            <a:custGeom>
              <a:rect b="b" l="l" r="r" t="t"/>
              <a:pathLst>
                <a:path extrusionOk="0" h="11872" w="21110">
                  <a:moveTo>
                    <a:pt x="8502" y="1"/>
                  </a:moveTo>
                  <a:cubicBezTo>
                    <a:pt x="6976" y="1"/>
                    <a:pt x="5529" y="257"/>
                    <a:pt x="4363" y="868"/>
                  </a:cubicBezTo>
                  <a:cubicBezTo>
                    <a:pt x="1" y="3155"/>
                    <a:pt x="209" y="6970"/>
                    <a:pt x="1154" y="11036"/>
                  </a:cubicBezTo>
                  <a:cubicBezTo>
                    <a:pt x="1154" y="11036"/>
                    <a:pt x="1668" y="10684"/>
                    <a:pt x="2387" y="10684"/>
                  </a:cubicBezTo>
                  <a:cubicBezTo>
                    <a:pt x="2995" y="10684"/>
                    <a:pt x="3750" y="10937"/>
                    <a:pt x="4461" y="11871"/>
                  </a:cubicBezTo>
                  <a:lnTo>
                    <a:pt x="5630" y="11844"/>
                  </a:lnTo>
                  <a:cubicBezTo>
                    <a:pt x="5630" y="11844"/>
                    <a:pt x="5507" y="9444"/>
                    <a:pt x="6043" y="8129"/>
                  </a:cubicBezTo>
                  <a:cubicBezTo>
                    <a:pt x="6580" y="6815"/>
                    <a:pt x="8817" y="6797"/>
                    <a:pt x="9115" y="5254"/>
                  </a:cubicBezTo>
                  <a:cubicBezTo>
                    <a:pt x="9115" y="5254"/>
                    <a:pt x="12000" y="6658"/>
                    <a:pt x="14855" y="6658"/>
                  </a:cubicBezTo>
                  <a:cubicBezTo>
                    <a:pt x="16044" y="6658"/>
                    <a:pt x="17229" y="6414"/>
                    <a:pt x="18198" y="5723"/>
                  </a:cubicBezTo>
                  <a:cubicBezTo>
                    <a:pt x="21110" y="3647"/>
                    <a:pt x="14252" y="1"/>
                    <a:pt x="85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4"/>
            <p:cNvSpPr/>
            <p:nvPr/>
          </p:nvSpPr>
          <p:spPr>
            <a:xfrm>
              <a:off x="2859225" y="1411650"/>
              <a:ext cx="122350" cy="158000"/>
            </a:xfrm>
            <a:custGeom>
              <a:rect b="b" l="l" r="r" t="t"/>
              <a:pathLst>
                <a:path extrusionOk="0" h="6320" w="4894">
                  <a:moveTo>
                    <a:pt x="2644" y="0"/>
                  </a:moveTo>
                  <a:cubicBezTo>
                    <a:pt x="2290" y="0"/>
                    <a:pt x="1928" y="115"/>
                    <a:pt x="1586" y="416"/>
                  </a:cubicBezTo>
                  <a:cubicBezTo>
                    <a:pt x="0" y="1810"/>
                    <a:pt x="1289" y="6319"/>
                    <a:pt x="4499" y="6319"/>
                  </a:cubicBezTo>
                  <a:cubicBezTo>
                    <a:pt x="4562" y="6319"/>
                    <a:pt x="4627" y="6317"/>
                    <a:pt x="4692" y="6314"/>
                  </a:cubicBezTo>
                  <a:lnTo>
                    <a:pt x="4893" y="1251"/>
                  </a:lnTo>
                  <a:cubicBezTo>
                    <a:pt x="4893" y="1251"/>
                    <a:pt x="3811" y="0"/>
                    <a:pt x="2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4"/>
            <p:cNvSpPr/>
            <p:nvPr/>
          </p:nvSpPr>
          <p:spPr>
            <a:xfrm>
              <a:off x="3152600" y="1125475"/>
              <a:ext cx="272175" cy="158150"/>
            </a:xfrm>
            <a:custGeom>
              <a:rect b="b" l="l" r="r" t="t"/>
              <a:pathLst>
                <a:path extrusionOk="0" h="6326" w="10887">
                  <a:moveTo>
                    <a:pt x="7231" y="0"/>
                  </a:moveTo>
                  <a:cubicBezTo>
                    <a:pt x="6939" y="0"/>
                    <a:pt x="6628" y="68"/>
                    <a:pt x="6303" y="217"/>
                  </a:cubicBezTo>
                  <a:cubicBezTo>
                    <a:pt x="4586" y="1004"/>
                    <a:pt x="2706" y="1166"/>
                    <a:pt x="1449" y="1166"/>
                  </a:cubicBezTo>
                  <a:cubicBezTo>
                    <a:pt x="573" y="1166"/>
                    <a:pt x="0" y="1087"/>
                    <a:pt x="0" y="1087"/>
                  </a:cubicBezTo>
                  <a:lnTo>
                    <a:pt x="0" y="1087"/>
                  </a:lnTo>
                  <a:cubicBezTo>
                    <a:pt x="0" y="1087"/>
                    <a:pt x="3043" y="6326"/>
                    <a:pt x="6452" y="6326"/>
                  </a:cubicBezTo>
                  <a:cubicBezTo>
                    <a:pt x="6792" y="6326"/>
                    <a:pt x="7136" y="6274"/>
                    <a:pt x="7481" y="6159"/>
                  </a:cubicBezTo>
                  <a:cubicBezTo>
                    <a:pt x="10887" y="5024"/>
                    <a:pt x="9752" y="0"/>
                    <a:pt x="7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4"/>
            <p:cNvSpPr/>
            <p:nvPr/>
          </p:nvSpPr>
          <p:spPr>
            <a:xfrm>
              <a:off x="2981500" y="1442225"/>
              <a:ext cx="350925" cy="307375"/>
            </a:xfrm>
            <a:custGeom>
              <a:rect b="b" l="l" r="r" t="t"/>
              <a:pathLst>
                <a:path extrusionOk="0" h="12295" w="14037">
                  <a:moveTo>
                    <a:pt x="5976" y="4597"/>
                  </a:moveTo>
                  <a:cubicBezTo>
                    <a:pt x="5996" y="4597"/>
                    <a:pt x="6016" y="4597"/>
                    <a:pt x="6037" y="4598"/>
                  </a:cubicBezTo>
                  <a:cubicBezTo>
                    <a:pt x="6043" y="4599"/>
                    <a:pt x="6050" y="4600"/>
                    <a:pt x="6057" y="4600"/>
                  </a:cubicBezTo>
                  <a:cubicBezTo>
                    <a:pt x="6060" y="4600"/>
                    <a:pt x="6063" y="4600"/>
                    <a:pt x="6066" y="4600"/>
                  </a:cubicBezTo>
                  <a:cubicBezTo>
                    <a:pt x="7073" y="4649"/>
                    <a:pt x="8159" y="5118"/>
                    <a:pt x="9005" y="5387"/>
                  </a:cubicBezTo>
                  <a:cubicBezTo>
                    <a:pt x="9276" y="5474"/>
                    <a:pt x="9508" y="5508"/>
                    <a:pt x="9718" y="5508"/>
                  </a:cubicBezTo>
                  <a:cubicBezTo>
                    <a:pt x="10265" y="5508"/>
                    <a:pt x="10667" y="5273"/>
                    <a:pt x="11248" y="5105"/>
                  </a:cubicBezTo>
                  <a:cubicBezTo>
                    <a:pt x="11701" y="4972"/>
                    <a:pt x="12067" y="4920"/>
                    <a:pt x="12366" y="4920"/>
                  </a:cubicBezTo>
                  <a:cubicBezTo>
                    <a:pt x="12775" y="4920"/>
                    <a:pt x="13058" y="5018"/>
                    <a:pt x="13262" y="5142"/>
                  </a:cubicBezTo>
                  <a:lnTo>
                    <a:pt x="13262" y="5142"/>
                  </a:lnTo>
                  <a:cubicBezTo>
                    <a:pt x="13021" y="7803"/>
                    <a:pt x="11721" y="9173"/>
                    <a:pt x="10213" y="9349"/>
                  </a:cubicBezTo>
                  <a:cubicBezTo>
                    <a:pt x="10025" y="9371"/>
                    <a:pt x="9840" y="9381"/>
                    <a:pt x="9657" y="9381"/>
                  </a:cubicBezTo>
                  <a:cubicBezTo>
                    <a:pt x="7801" y="9381"/>
                    <a:pt x="6198" y="8285"/>
                    <a:pt x="4844" y="6843"/>
                  </a:cubicBezTo>
                  <a:cubicBezTo>
                    <a:pt x="4017" y="5960"/>
                    <a:pt x="4705" y="4597"/>
                    <a:pt x="5976" y="4597"/>
                  </a:cubicBezTo>
                  <a:close/>
                  <a:moveTo>
                    <a:pt x="1169" y="1"/>
                  </a:moveTo>
                  <a:lnTo>
                    <a:pt x="1" y="28"/>
                  </a:lnTo>
                  <a:cubicBezTo>
                    <a:pt x="1" y="28"/>
                    <a:pt x="231" y="4120"/>
                    <a:pt x="1398" y="7101"/>
                  </a:cubicBezTo>
                  <a:cubicBezTo>
                    <a:pt x="1770" y="8053"/>
                    <a:pt x="2307" y="8931"/>
                    <a:pt x="2989" y="9696"/>
                  </a:cubicBezTo>
                  <a:cubicBezTo>
                    <a:pt x="3827" y="10642"/>
                    <a:pt x="4873" y="11394"/>
                    <a:pt x="6069" y="11870"/>
                  </a:cubicBezTo>
                  <a:cubicBezTo>
                    <a:pt x="6749" y="12141"/>
                    <a:pt x="7402" y="12295"/>
                    <a:pt x="7967" y="12295"/>
                  </a:cubicBezTo>
                  <a:cubicBezTo>
                    <a:pt x="8061" y="12295"/>
                    <a:pt x="8154" y="12290"/>
                    <a:pt x="8243" y="12281"/>
                  </a:cubicBezTo>
                  <a:cubicBezTo>
                    <a:pt x="10030" y="12102"/>
                    <a:pt x="14022" y="9938"/>
                    <a:pt x="13584" y="5407"/>
                  </a:cubicBezTo>
                  <a:lnTo>
                    <a:pt x="13584" y="5407"/>
                  </a:lnTo>
                  <a:cubicBezTo>
                    <a:pt x="13588" y="5411"/>
                    <a:pt x="13592" y="5415"/>
                    <a:pt x="13596" y="5419"/>
                  </a:cubicBezTo>
                  <a:cubicBezTo>
                    <a:pt x="13732" y="5235"/>
                    <a:pt x="13915" y="4982"/>
                    <a:pt x="13980" y="4609"/>
                  </a:cubicBezTo>
                  <a:cubicBezTo>
                    <a:pt x="14023" y="4352"/>
                    <a:pt x="14036" y="4104"/>
                    <a:pt x="13950" y="3724"/>
                  </a:cubicBezTo>
                  <a:cubicBezTo>
                    <a:pt x="13861" y="3575"/>
                    <a:pt x="13699" y="3520"/>
                    <a:pt x="13480" y="3520"/>
                  </a:cubicBezTo>
                  <a:cubicBezTo>
                    <a:pt x="13220" y="3520"/>
                    <a:pt x="12881" y="3597"/>
                    <a:pt x="12490" y="3684"/>
                  </a:cubicBezTo>
                  <a:cubicBezTo>
                    <a:pt x="11739" y="3853"/>
                    <a:pt x="11004" y="3959"/>
                    <a:pt x="10277" y="3959"/>
                  </a:cubicBezTo>
                  <a:cubicBezTo>
                    <a:pt x="9498" y="3959"/>
                    <a:pt x="8729" y="3837"/>
                    <a:pt x="7961" y="3538"/>
                  </a:cubicBezTo>
                  <a:cubicBezTo>
                    <a:pt x="7412" y="3327"/>
                    <a:pt x="6802" y="3175"/>
                    <a:pt x="6172" y="3175"/>
                  </a:cubicBezTo>
                  <a:cubicBezTo>
                    <a:pt x="6129" y="3175"/>
                    <a:pt x="6085" y="3176"/>
                    <a:pt x="6041" y="3178"/>
                  </a:cubicBezTo>
                  <a:cubicBezTo>
                    <a:pt x="4742" y="3224"/>
                    <a:pt x="3574" y="3787"/>
                    <a:pt x="2831" y="4242"/>
                  </a:cubicBezTo>
                  <a:cubicBezTo>
                    <a:pt x="1611" y="2367"/>
                    <a:pt x="1169" y="1"/>
                    <a:pt x="11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4"/>
            <p:cNvSpPr/>
            <p:nvPr/>
          </p:nvSpPr>
          <p:spPr>
            <a:xfrm>
              <a:off x="2564700" y="2800825"/>
              <a:ext cx="399850" cy="1589175"/>
            </a:xfrm>
            <a:custGeom>
              <a:rect b="b" l="l" r="r" t="t"/>
              <a:pathLst>
                <a:path extrusionOk="0" h="63567" w="15994">
                  <a:moveTo>
                    <a:pt x="9753" y="1"/>
                  </a:moveTo>
                  <a:cubicBezTo>
                    <a:pt x="8770" y="1"/>
                    <a:pt x="7725" y="271"/>
                    <a:pt x="6658" y="808"/>
                  </a:cubicBezTo>
                  <a:cubicBezTo>
                    <a:pt x="0" y="4158"/>
                    <a:pt x="3144" y="17426"/>
                    <a:pt x="3144" y="17426"/>
                  </a:cubicBezTo>
                  <a:lnTo>
                    <a:pt x="6922" y="62895"/>
                  </a:lnTo>
                  <a:cubicBezTo>
                    <a:pt x="8238" y="63268"/>
                    <a:pt x="9202" y="63566"/>
                    <a:pt x="10242" y="63566"/>
                  </a:cubicBezTo>
                  <a:cubicBezTo>
                    <a:pt x="10854" y="63566"/>
                    <a:pt x="11492" y="63463"/>
                    <a:pt x="12244" y="63209"/>
                  </a:cubicBezTo>
                  <a:cubicBezTo>
                    <a:pt x="12244" y="63209"/>
                    <a:pt x="13112" y="58479"/>
                    <a:pt x="15203" y="32165"/>
                  </a:cubicBezTo>
                  <a:cubicBezTo>
                    <a:pt x="15312" y="30792"/>
                    <a:pt x="15994" y="17458"/>
                    <a:pt x="15994" y="10613"/>
                  </a:cubicBezTo>
                  <a:cubicBezTo>
                    <a:pt x="15994" y="3473"/>
                    <a:pt x="13275" y="1"/>
                    <a:pt x="97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4"/>
            <p:cNvSpPr/>
            <p:nvPr/>
          </p:nvSpPr>
          <p:spPr>
            <a:xfrm>
              <a:off x="2670525" y="4346825"/>
              <a:ext cx="273075" cy="225300"/>
            </a:xfrm>
            <a:custGeom>
              <a:rect b="b" l="l" r="r" t="t"/>
              <a:pathLst>
                <a:path extrusionOk="0" h="9012" w="10923">
                  <a:moveTo>
                    <a:pt x="5266" y="1"/>
                  </a:moveTo>
                  <a:cubicBezTo>
                    <a:pt x="5018" y="1"/>
                    <a:pt x="4762" y="30"/>
                    <a:pt x="4498" y="95"/>
                  </a:cubicBezTo>
                  <a:cubicBezTo>
                    <a:pt x="3514" y="336"/>
                    <a:pt x="2703" y="1032"/>
                    <a:pt x="2253" y="1941"/>
                  </a:cubicBezTo>
                  <a:cubicBezTo>
                    <a:pt x="2087" y="2277"/>
                    <a:pt x="1869" y="2714"/>
                    <a:pt x="1598" y="3261"/>
                  </a:cubicBezTo>
                  <a:cubicBezTo>
                    <a:pt x="901" y="4663"/>
                    <a:pt x="1" y="8595"/>
                    <a:pt x="2996" y="8872"/>
                  </a:cubicBezTo>
                  <a:cubicBezTo>
                    <a:pt x="3925" y="8958"/>
                    <a:pt x="4791" y="9011"/>
                    <a:pt x="5579" y="9011"/>
                  </a:cubicBezTo>
                  <a:cubicBezTo>
                    <a:pt x="7971" y="9011"/>
                    <a:pt x="9643" y="8517"/>
                    <a:pt x="10184" y="6935"/>
                  </a:cubicBezTo>
                  <a:cubicBezTo>
                    <a:pt x="10923" y="4780"/>
                    <a:pt x="8011" y="1369"/>
                    <a:pt x="8011" y="1369"/>
                  </a:cubicBezTo>
                  <a:cubicBezTo>
                    <a:pt x="7358" y="631"/>
                    <a:pt x="6406" y="1"/>
                    <a:pt x="52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4"/>
            <p:cNvSpPr/>
            <p:nvPr/>
          </p:nvSpPr>
          <p:spPr>
            <a:xfrm>
              <a:off x="3109950" y="2800825"/>
              <a:ext cx="399825" cy="1598725"/>
            </a:xfrm>
            <a:custGeom>
              <a:rect b="b" l="l" r="r" t="t"/>
              <a:pathLst>
                <a:path extrusionOk="0" h="63949" w="15993">
                  <a:moveTo>
                    <a:pt x="6241" y="1"/>
                  </a:moveTo>
                  <a:cubicBezTo>
                    <a:pt x="2719" y="1"/>
                    <a:pt x="0" y="3473"/>
                    <a:pt x="0" y="10613"/>
                  </a:cubicBezTo>
                  <a:cubicBezTo>
                    <a:pt x="0" y="17458"/>
                    <a:pt x="682" y="30792"/>
                    <a:pt x="791" y="32165"/>
                  </a:cubicBezTo>
                  <a:cubicBezTo>
                    <a:pt x="2882" y="58479"/>
                    <a:pt x="3910" y="63203"/>
                    <a:pt x="3910" y="63203"/>
                  </a:cubicBezTo>
                  <a:cubicBezTo>
                    <a:pt x="5221" y="63645"/>
                    <a:pt x="6365" y="63949"/>
                    <a:pt x="7575" y="63949"/>
                  </a:cubicBezTo>
                  <a:cubicBezTo>
                    <a:pt x="8238" y="63949"/>
                    <a:pt x="8919" y="63858"/>
                    <a:pt x="9658" y="63648"/>
                  </a:cubicBezTo>
                  <a:lnTo>
                    <a:pt x="12851" y="17426"/>
                  </a:lnTo>
                  <a:cubicBezTo>
                    <a:pt x="12851" y="17426"/>
                    <a:pt x="15992" y="4158"/>
                    <a:pt x="9336" y="808"/>
                  </a:cubicBezTo>
                  <a:cubicBezTo>
                    <a:pt x="8270" y="271"/>
                    <a:pt x="7224" y="1"/>
                    <a:pt x="6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4"/>
            <p:cNvSpPr/>
            <p:nvPr/>
          </p:nvSpPr>
          <p:spPr>
            <a:xfrm>
              <a:off x="3142425" y="4346825"/>
              <a:ext cx="273075" cy="225300"/>
            </a:xfrm>
            <a:custGeom>
              <a:rect b="b" l="l" r="r" t="t"/>
              <a:pathLst>
                <a:path extrusionOk="0" h="9012" w="10923">
                  <a:moveTo>
                    <a:pt x="5267" y="1"/>
                  </a:moveTo>
                  <a:cubicBezTo>
                    <a:pt x="5019" y="1"/>
                    <a:pt x="4763" y="30"/>
                    <a:pt x="4499" y="95"/>
                  </a:cubicBezTo>
                  <a:cubicBezTo>
                    <a:pt x="3514" y="336"/>
                    <a:pt x="2703" y="1032"/>
                    <a:pt x="2253" y="1941"/>
                  </a:cubicBezTo>
                  <a:cubicBezTo>
                    <a:pt x="2087" y="2277"/>
                    <a:pt x="1869" y="2714"/>
                    <a:pt x="1597" y="3261"/>
                  </a:cubicBezTo>
                  <a:cubicBezTo>
                    <a:pt x="900" y="4663"/>
                    <a:pt x="0" y="8595"/>
                    <a:pt x="2996" y="8872"/>
                  </a:cubicBezTo>
                  <a:cubicBezTo>
                    <a:pt x="3925" y="8958"/>
                    <a:pt x="4791" y="9011"/>
                    <a:pt x="5578" y="9011"/>
                  </a:cubicBezTo>
                  <a:cubicBezTo>
                    <a:pt x="7971" y="9011"/>
                    <a:pt x="9643" y="8517"/>
                    <a:pt x="10184" y="6935"/>
                  </a:cubicBezTo>
                  <a:cubicBezTo>
                    <a:pt x="10922" y="4780"/>
                    <a:pt x="8011" y="1369"/>
                    <a:pt x="8011" y="1369"/>
                  </a:cubicBezTo>
                  <a:cubicBezTo>
                    <a:pt x="7357" y="631"/>
                    <a:pt x="6407" y="1"/>
                    <a:pt x="52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4"/>
            <p:cNvSpPr/>
            <p:nvPr/>
          </p:nvSpPr>
          <p:spPr>
            <a:xfrm>
              <a:off x="2825700" y="2228200"/>
              <a:ext cx="433300" cy="216650"/>
            </a:xfrm>
            <a:custGeom>
              <a:rect b="b" l="l" r="r" t="t"/>
              <a:pathLst>
                <a:path extrusionOk="0" h="8666" w="17332">
                  <a:moveTo>
                    <a:pt x="0" y="1"/>
                  </a:moveTo>
                  <a:cubicBezTo>
                    <a:pt x="0" y="4787"/>
                    <a:pt x="3880" y="8665"/>
                    <a:pt x="8666" y="8665"/>
                  </a:cubicBezTo>
                  <a:cubicBezTo>
                    <a:pt x="13451" y="8665"/>
                    <a:pt x="17331" y="4787"/>
                    <a:pt x="173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4"/>
            <p:cNvSpPr/>
            <p:nvPr/>
          </p:nvSpPr>
          <p:spPr>
            <a:xfrm>
              <a:off x="4172675" y="1876150"/>
              <a:ext cx="972450" cy="1366025"/>
            </a:xfrm>
            <a:custGeom>
              <a:rect b="b" l="l" r="r" t="t"/>
              <a:pathLst>
                <a:path extrusionOk="0" h="54641" w="38898">
                  <a:moveTo>
                    <a:pt x="7215" y="1"/>
                  </a:moveTo>
                  <a:cubicBezTo>
                    <a:pt x="3218" y="1"/>
                    <a:pt x="1" y="3218"/>
                    <a:pt x="1" y="7214"/>
                  </a:cubicBezTo>
                  <a:lnTo>
                    <a:pt x="1" y="47427"/>
                  </a:lnTo>
                  <a:cubicBezTo>
                    <a:pt x="1" y="51424"/>
                    <a:pt x="3218" y="54640"/>
                    <a:pt x="7215" y="54640"/>
                  </a:cubicBezTo>
                  <a:lnTo>
                    <a:pt x="31685" y="54640"/>
                  </a:lnTo>
                  <a:cubicBezTo>
                    <a:pt x="35681" y="54640"/>
                    <a:pt x="38898" y="51424"/>
                    <a:pt x="38898" y="47427"/>
                  </a:cubicBezTo>
                  <a:lnTo>
                    <a:pt x="38898" y="7214"/>
                  </a:lnTo>
                  <a:cubicBezTo>
                    <a:pt x="38898" y="3218"/>
                    <a:pt x="35681" y="1"/>
                    <a:pt x="316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4"/>
            <p:cNvSpPr/>
            <p:nvPr/>
          </p:nvSpPr>
          <p:spPr>
            <a:xfrm>
              <a:off x="4219675" y="3557300"/>
              <a:ext cx="863350" cy="41825"/>
            </a:xfrm>
            <a:custGeom>
              <a:rect b="b" l="l" r="r" t="t"/>
              <a:pathLst>
                <a:path extrusionOk="0" h="1673" w="34534">
                  <a:moveTo>
                    <a:pt x="0" y="1"/>
                  </a:moveTo>
                  <a:lnTo>
                    <a:pt x="0" y="1673"/>
                  </a:lnTo>
                  <a:lnTo>
                    <a:pt x="34533" y="1673"/>
                  </a:lnTo>
                  <a:lnTo>
                    <a:pt x="345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4"/>
            <p:cNvSpPr/>
            <p:nvPr/>
          </p:nvSpPr>
          <p:spPr>
            <a:xfrm>
              <a:off x="4219675" y="3741225"/>
              <a:ext cx="863350" cy="41850"/>
            </a:xfrm>
            <a:custGeom>
              <a:rect b="b" l="l" r="r" t="t"/>
              <a:pathLst>
                <a:path extrusionOk="0" h="1674" w="34534">
                  <a:moveTo>
                    <a:pt x="0" y="0"/>
                  </a:moveTo>
                  <a:lnTo>
                    <a:pt x="0" y="1674"/>
                  </a:lnTo>
                  <a:lnTo>
                    <a:pt x="34533" y="1674"/>
                  </a:lnTo>
                  <a:lnTo>
                    <a:pt x="345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4"/>
            <p:cNvSpPr/>
            <p:nvPr/>
          </p:nvSpPr>
          <p:spPr>
            <a:xfrm>
              <a:off x="4028700" y="3181150"/>
              <a:ext cx="297900" cy="1312925"/>
            </a:xfrm>
            <a:custGeom>
              <a:rect b="b" l="l" r="r" t="t"/>
              <a:pathLst>
                <a:path extrusionOk="0" h="52517" w="11916">
                  <a:moveTo>
                    <a:pt x="8281" y="1"/>
                  </a:moveTo>
                  <a:lnTo>
                    <a:pt x="0" y="52517"/>
                  </a:lnTo>
                  <a:lnTo>
                    <a:pt x="3725" y="52517"/>
                  </a:lnTo>
                  <a:lnTo>
                    <a:pt x="11916" y="573"/>
                  </a:lnTo>
                  <a:lnTo>
                    <a:pt x="828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4"/>
            <p:cNvSpPr/>
            <p:nvPr/>
          </p:nvSpPr>
          <p:spPr>
            <a:xfrm>
              <a:off x="4976050" y="3181150"/>
              <a:ext cx="297950" cy="1312925"/>
            </a:xfrm>
            <a:custGeom>
              <a:rect b="b" l="l" r="r" t="t"/>
              <a:pathLst>
                <a:path extrusionOk="0" h="52517" w="11918">
                  <a:moveTo>
                    <a:pt x="3636" y="1"/>
                  </a:moveTo>
                  <a:lnTo>
                    <a:pt x="0" y="573"/>
                  </a:lnTo>
                  <a:lnTo>
                    <a:pt x="8191" y="52517"/>
                  </a:lnTo>
                  <a:lnTo>
                    <a:pt x="11917" y="52517"/>
                  </a:lnTo>
                  <a:lnTo>
                    <a:pt x="363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4"/>
            <p:cNvSpPr/>
            <p:nvPr/>
          </p:nvSpPr>
          <p:spPr>
            <a:xfrm>
              <a:off x="4306425" y="1755225"/>
              <a:ext cx="722300" cy="1101825"/>
            </a:xfrm>
            <a:custGeom>
              <a:rect b="b" l="l" r="r" t="t"/>
              <a:pathLst>
                <a:path extrusionOk="0" h="44073" w="28892">
                  <a:moveTo>
                    <a:pt x="15181" y="0"/>
                  </a:moveTo>
                  <a:cubicBezTo>
                    <a:pt x="13929" y="0"/>
                    <a:pt x="12769" y="88"/>
                    <a:pt x="11629" y="264"/>
                  </a:cubicBezTo>
                  <a:cubicBezTo>
                    <a:pt x="9103" y="657"/>
                    <a:pt x="6672" y="1490"/>
                    <a:pt x="3541" y="2788"/>
                  </a:cubicBezTo>
                  <a:lnTo>
                    <a:pt x="5111" y="26204"/>
                  </a:lnTo>
                  <a:lnTo>
                    <a:pt x="1" y="42460"/>
                  </a:lnTo>
                  <a:cubicBezTo>
                    <a:pt x="1" y="42460"/>
                    <a:pt x="12636" y="44072"/>
                    <a:pt x="21729" y="44072"/>
                  </a:cubicBezTo>
                  <a:cubicBezTo>
                    <a:pt x="24669" y="44072"/>
                    <a:pt x="27239" y="43904"/>
                    <a:pt x="28892" y="43458"/>
                  </a:cubicBezTo>
                  <a:lnTo>
                    <a:pt x="25456" y="25751"/>
                  </a:lnTo>
                  <a:lnTo>
                    <a:pt x="27836" y="2631"/>
                  </a:lnTo>
                  <a:cubicBezTo>
                    <a:pt x="25565" y="1675"/>
                    <a:pt x="23200" y="956"/>
                    <a:pt x="20782" y="514"/>
                  </a:cubicBezTo>
                  <a:cubicBezTo>
                    <a:pt x="19673" y="311"/>
                    <a:pt x="18554" y="167"/>
                    <a:pt x="17430" y="85"/>
                  </a:cubicBezTo>
                  <a:cubicBezTo>
                    <a:pt x="16641" y="29"/>
                    <a:pt x="15896" y="0"/>
                    <a:pt x="15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4"/>
            <p:cNvSpPr/>
            <p:nvPr/>
          </p:nvSpPr>
          <p:spPr>
            <a:xfrm>
              <a:off x="4564375" y="1755250"/>
              <a:ext cx="261600" cy="124225"/>
            </a:xfrm>
            <a:custGeom>
              <a:rect b="b" l="l" r="r" t="t"/>
              <a:pathLst>
                <a:path extrusionOk="0" h="4969" w="10464">
                  <a:moveTo>
                    <a:pt x="4862" y="1"/>
                  </a:moveTo>
                  <a:cubicBezTo>
                    <a:pt x="3609" y="1"/>
                    <a:pt x="2450" y="88"/>
                    <a:pt x="1309" y="264"/>
                  </a:cubicBezTo>
                  <a:cubicBezTo>
                    <a:pt x="873" y="1274"/>
                    <a:pt x="1" y="4092"/>
                    <a:pt x="3479" y="4838"/>
                  </a:cubicBezTo>
                  <a:cubicBezTo>
                    <a:pt x="3893" y="4927"/>
                    <a:pt x="4293" y="4968"/>
                    <a:pt x="4679" y="4968"/>
                  </a:cubicBezTo>
                  <a:cubicBezTo>
                    <a:pt x="7605" y="4968"/>
                    <a:pt x="9692" y="2593"/>
                    <a:pt x="10464" y="514"/>
                  </a:cubicBezTo>
                  <a:cubicBezTo>
                    <a:pt x="9355" y="310"/>
                    <a:pt x="8236" y="167"/>
                    <a:pt x="7110" y="86"/>
                  </a:cubicBezTo>
                  <a:cubicBezTo>
                    <a:pt x="6321" y="29"/>
                    <a:pt x="5576" y="1"/>
                    <a:pt x="48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4"/>
            <p:cNvSpPr/>
            <p:nvPr/>
          </p:nvSpPr>
          <p:spPr>
            <a:xfrm>
              <a:off x="4675525" y="4250800"/>
              <a:ext cx="123775" cy="101625"/>
            </a:xfrm>
            <a:custGeom>
              <a:rect b="b" l="l" r="r" t="t"/>
              <a:pathLst>
                <a:path extrusionOk="0" h="4065" w="4951">
                  <a:moveTo>
                    <a:pt x="0" y="0"/>
                  </a:moveTo>
                  <a:lnTo>
                    <a:pt x="416" y="3752"/>
                  </a:lnTo>
                  <a:lnTo>
                    <a:pt x="4950" y="4065"/>
                  </a:lnTo>
                  <a:lnTo>
                    <a:pt x="4950" y="4065"/>
                  </a:lnTo>
                  <a:lnTo>
                    <a:pt x="4742" y="730"/>
                  </a:lnTo>
                  <a:lnTo>
                    <a:pt x="0" y="0"/>
                  </a:lnTo>
                  <a:close/>
                </a:path>
              </a:pathLst>
            </a:custGeom>
            <a:solidFill>
              <a:srgbClr val="FDB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4"/>
            <p:cNvSpPr/>
            <p:nvPr/>
          </p:nvSpPr>
          <p:spPr>
            <a:xfrm>
              <a:off x="4636825" y="4334550"/>
              <a:ext cx="246275" cy="207750"/>
            </a:xfrm>
            <a:custGeom>
              <a:rect b="b" l="l" r="r" t="t"/>
              <a:pathLst>
                <a:path extrusionOk="0" h="8310" w="9851">
                  <a:moveTo>
                    <a:pt x="3772" y="1"/>
                  </a:moveTo>
                  <a:cubicBezTo>
                    <a:pt x="3152" y="1"/>
                    <a:pt x="2549" y="128"/>
                    <a:pt x="1964" y="402"/>
                  </a:cubicBezTo>
                  <a:cubicBezTo>
                    <a:pt x="1964" y="402"/>
                    <a:pt x="1084" y="1183"/>
                    <a:pt x="713" y="2682"/>
                  </a:cubicBezTo>
                  <a:cubicBezTo>
                    <a:pt x="341" y="4180"/>
                    <a:pt x="0" y="7990"/>
                    <a:pt x="3205" y="8203"/>
                  </a:cubicBezTo>
                  <a:cubicBezTo>
                    <a:pt x="4051" y="8260"/>
                    <a:pt x="4891" y="8309"/>
                    <a:pt x="5671" y="8309"/>
                  </a:cubicBezTo>
                  <a:cubicBezTo>
                    <a:pt x="7849" y="8309"/>
                    <a:pt x="9568" y="7927"/>
                    <a:pt x="9688" y="6261"/>
                  </a:cubicBezTo>
                  <a:cubicBezTo>
                    <a:pt x="9850" y="3998"/>
                    <a:pt x="6498" y="715"/>
                    <a:pt x="6498" y="715"/>
                  </a:cubicBezTo>
                  <a:cubicBezTo>
                    <a:pt x="5561" y="257"/>
                    <a:pt x="4650" y="1"/>
                    <a:pt x="37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4"/>
            <p:cNvSpPr/>
            <p:nvPr/>
          </p:nvSpPr>
          <p:spPr>
            <a:xfrm>
              <a:off x="4221900" y="2694000"/>
              <a:ext cx="689950" cy="1600200"/>
            </a:xfrm>
            <a:custGeom>
              <a:rect b="b" l="l" r="r" t="t"/>
              <a:pathLst>
                <a:path extrusionOk="0" h="64008" w="27598">
                  <a:moveTo>
                    <a:pt x="15227" y="0"/>
                  </a:moveTo>
                  <a:cubicBezTo>
                    <a:pt x="12016" y="0"/>
                    <a:pt x="6007" y="291"/>
                    <a:pt x="3501" y="2342"/>
                  </a:cubicBezTo>
                  <a:cubicBezTo>
                    <a:pt x="0" y="5205"/>
                    <a:pt x="704" y="13425"/>
                    <a:pt x="4271" y="15668"/>
                  </a:cubicBezTo>
                  <a:cubicBezTo>
                    <a:pt x="7836" y="17911"/>
                    <a:pt x="13915" y="22321"/>
                    <a:pt x="13915" y="22321"/>
                  </a:cubicBezTo>
                  <a:lnTo>
                    <a:pt x="17336" y="63370"/>
                  </a:lnTo>
                  <a:lnTo>
                    <a:pt x="23461" y="64008"/>
                  </a:lnTo>
                  <a:cubicBezTo>
                    <a:pt x="23461" y="64008"/>
                    <a:pt x="27597" y="22321"/>
                    <a:pt x="25211" y="14842"/>
                  </a:cubicBezTo>
                  <a:cubicBezTo>
                    <a:pt x="22825" y="7364"/>
                    <a:pt x="17336" y="46"/>
                    <a:pt x="17336" y="46"/>
                  </a:cubicBezTo>
                  <a:cubicBezTo>
                    <a:pt x="17336" y="46"/>
                    <a:pt x="16502" y="0"/>
                    <a:pt x="152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4"/>
            <p:cNvSpPr/>
            <p:nvPr/>
          </p:nvSpPr>
          <p:spPr>
            <a:xfrm>
              <a:off x="4209075" y="3918550"/>
              <a:ext cx="148575" cy="130325"/>
            </a:xfrm>
            <a:custGeom>
              <a:rect b="b" l="l" r="r" t="t"/>
              <a:pathLst>
                <a:path extrusionOk="0" h="5213" w="5943">
                  <a:moveTo>
                    <a:pt x="1043" y="1"/>
                  </a:moveTo>
                  <a:lnTo>
                    <a:pt x="1" y="4379"/>
                  </a:lnTo>
                  <a:lnTo>
                    <a:pt x="4222" y="5212"/>
                  </a:lnTo>
                  <a:lnTo>
                    <a:pt x="5943" y="1305"/>
                  </a:lnTo>
                  <a:lnTo>
                    <a:pt x="1043" y="1"/>
                  </a:lnTo>
                  <a:close/>
                </a:path>
              </a:pathLst>
            </a:custGeom>
            <a:solidFill>
              <a:srgbClr val="FDB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4"/>
            <p:cNvSpPr/>
            <p:nvPr/>
          </p:nvSpPr>
          <p:spPr>
            <a:xfrm>
              <a:off x="4201825" y="2665025"/>
              <a:ext cx="900700" cy="1326850"/>
            </a:xfrm>
            <a:custGeom>
              <a:rect b="b" l="l" r="r" t="t"/>
              <a:pathLst>
                <a:path extrusionOk="0" h="53074" w="36028">
                  <a:moveTo>
                    <a:pt x="19585" y="0"/>
                  </a:moveTo>
                  <a:cubicBezTo>
                    <a:pt x="17319" y="0"/>
                    <a:pt x="14489" y="626"/>
                    <a:pt x="12410" y="3193"/>
                  </a:cubicBezTo>
                  <a:cubicBezTo>
                    <a:pt x="8353" y="8205"/>
                    <a:pt x="0" y="50925"/>
                    <a:pt x="0" y="50925"/>
                  </a:cubicBezTo>
                  <a:lnTo>
                    <a:pt x="6683" y="53073"/>
                  </a:lnTo>
                  <a:lnTo>
                    <a:pt x="21188" y="14861"/>
                  </a:lnTo>
                  <a:cubicBezTo>
                    <a:pt x="21188" y="14861"/>
                    <a:pt x="25354" y="17239"/>
                    <a:pt x="29111" y="17239"/>
                  </a:cubicBezTo>
                  <a:cubicBezTo>
                    <a:pt x="31782" y="17239"/>
                    <a:pt x="34245" y="16038"/>
                    <a:pt x="34859" y="11929"/>
                  </a:cubicBezTo>
                  <a:cubicBezTo>
                    <a:pt x="36027" y="4101"/>
                    <a:pt x="23389" y="568"/>
                    <a:pt x="23389" y="568"/>
                  </a:cubicBezTo>
                  <a:cubicBezTo>
                    <a:pt x="23389" y="568"/>
                    <a:pt x="21742" y="0"/>
                    <a:pt x="195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4"/>
            <p:cNvSpPr/>
            <p:nvPr/>
          </p:nvSpPr>
          <p:spPr>
            <a:xfrm>
              <a:off x="3971100" y="3989500"/>
              <a:ext cx="361925" cy="404975"/>
            </a:xfrm>
            <a:custGeom>
              <a:rect b="b" l="l" r="r" t="t"/>
              <a:pathLst>
                <a:path extrusionOk="0" h="16199" w="14477">
                  <a:moveTo>
                    <a:pt x="9887" y="1"/>
                  </a:moveTo>
                  <a:cubicBezTo>
                    <a:pt x="9887" y="1"/>
                    <a:pt x="6633" y="5789"/>
                    <a:pt x="3318" y="9781"/>
                  </a:cubicBezTo>
                  <a:cubicBezTo>
                    <a:pt x="1" y="13776"/>
                    <a:pt x="1426" y="16199"/>
                    <a:pt x="4084" y="16199"/>
                  </a:cubicBezTo>
                  <a:cubicBezTo>
                    <a:pt x="4758" y="16199"/>
                    <a:pt x="5513" y="16043"/>
                    <a:pt x="6289" y="15716"/>
                  </a:cubicBezTo>
                  <a:cubicBezTo>
                    <a:pt x="10121" y="14104"/>
                    <a:pt x="12282" y="9333"/>
                    <a:pt x="13380" y="7988"/>
                  </a:cubicBezTo>
                  <a:cubicBezTo>
                    <a:pt x="14476" y="6643"/>
                    <a:pt x="14290" y="1126"/>
                    <a:pt x="14290" y="1126"/>
                  </a:cubicBezTo>
                  <a:lnTo>
                    <a:pt x="14290" y="1126"/>
                  </a:lnTo>
                  <a:cubicBezTo>
                    <a:pt x="13905" y="1164"/>
                    <a:pt x="13553" y="1181"/>
                    <a:pt x="13229" y="1181"/>
                  </a:cubicBezTo>
                  <a:cubicBezTo>
                    <a:pt x="10522" y="1181"/>
                    <a:pt x="9887" y="1"/>
                    <a:pt x="98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4"/>
            <p:cNvSpPr/>
            <p:nvPr/>
          </p:nvSpPr>
          <p:spPr>
            <a:xfrm>
              <a:off x="4675025" y="994975"/>
              <a:ext cx="284575" cy="272700"/>
            </a:xfrm>
            <a:custGeom>
              <a:rect b="b" l="l" r="r" t="t"/>
              <a:pathLst>
                <a:path extrusionOk="0" h="10908" w="11383">
                  <a:moveTo>
                    <a:pt x="5689" y="1"/>
                  </a:moveTo>
                  <a:cubicBezTo>
                    <a:pt x="3123" y="1"/>
                    <a:pt x="908" y="1800"/>
                    <a:pt x="366" y="4285"/>
                  </a:cubicBezTo>
                  <a:cubicBezTo>
                    <a:pt x="315" y="4517"/>
                    <a:pt x="280" y="4752"/>
                    <a:pt x="260" y="4987"/>
                  </a:cubicBezTo>
                  <a:cubicBezTo>
                    <a:pt x="0" y="7989"/>
                    <a:pt x="2223" y="10630"/>
                    <a:pt x="5225" y="10887"/>
                  </a:cubicBezTo>
                  <a:cubicBezTo>
                    <a:pt x="5384" y="10901"/>
                    <a:pt x="5542" y="10908"/>
                    <a:pt x="5699" y="10908"/>
                  </a:cubicBezTo>
                  <a:cubicBezTo>
                    <a:pt x="8499" y="10908"/>
                    <a:pt x="10880" y="8765"/>
                    <a:pt x="11125" y="5922"/>
                  </a:cubicBezTo>
                  <a:cubicBezTo>
                    <a:pt x="11383" y="2921"/>
                    <a:pt x="9161" y="279"/>
                    <a:pt x="6160" y="21"/>
                  </a:cubicBezTo>
                  <a:cubicBezTo>
                    <a:pt x="6002" y="7"/>
                    <a:pt x="5845" y="1"/>
                    <a:pt x="56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4"/>
            <p:cNvSpPr/>
            <p:nvPr/>
          </p:nvSpPr>
          <p:spPr>
            <a:xfrm>
              <a:off x="4675025" y="1102075"/>
              <a:ext cx="198325" cy="165625"/>
            </a:xfrm>
            <a:custGeom>
              <a:rect b="b" l="l" r="r" t="t"/>
              <a:pathLst>
                <a:path extrusionOk="0" h="6625" w="7933">
                  <a:moveTo>
                    <a:pt x="366" y="1"/>
                  </a:moveTo>
                  <a:cubicBezTo>
                    <a:pt x="315" y="233"/>
                    <a:pt x="280" y="468"/>
                    <a:pt x="260" y="703"/>
                  </a:cubicBezTo>
                  <a:cubicBezTo>
                    <a:pt x="0" y="3705"/>
                    <a:pt x="2223" y="6346"/>
                    <a:pt x="5225" y="6603"/>
                  </a:cubicBezTo>
                  <a:cubicBezTo>
                    <a:pt x="5383" y="6617"/>
                    <a:pt x="5541" y="6624"/>
                    <a:pt x="5698" y="6624"/>
                  </a:cubicBezTo>
                  <a:cubicBezTo>
                    <a:pt x="6467" y="6624"/>
                    <a:pt x="7229" y="6460"/>
                    <a:pt x="7932" y="6143"/>
                  </a:cubicBezTo>
                  <a:cubicBezTo>
                    <a:pt x="6478" y="1302"/>
                    <a:pt x="2061" y="234"/>
                    <a:pt x="3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4"/>
            <p:cNvSpPr/>
            <p:nvPr/>
          </p:nvSpPr>
          <p:spPr>
            <a:xfrm>
              <a:off x="4370150" y="1433600"/>
              <a:ext cx="119225" cy="319200"/>
            </a:xfrm>
            <a:custGeom>
              <a:rect b="b" l="l" r="r" t="t"/>
              <a:pathLst>
                <a:path extrusionOk="0" h="12768" w="4769">
                  <a:moveTo>
                    <a:pt x="390" y="1"/>
                  </a:moveTo>
                  <a:cubicBezTo>
                    <a:pt x="237" y="1"/>
                    <a:pt x="103" y="45"/>
                    <a:pt x="0" y="140"/>
                  </a:cubicBezTo>
                  <a:cubicBezTo>
                    <a:pt x="0" y="140"/>
                    <a:pt x="303" y="4499"/>
                    <a:pt x="1448" y="6908"/>
                  </a:cubicBezTo>
                  <a:cubicBezTo>
                    <a:pt x="2714" y="9566"/>
                    <a:pt x="3564" y="9998"/>
                    <a:pt x="3362" y="12768"/>
                  </a:cubicBezTo>
                  <a:cubicBezTo>
                    <a:pt x="3362" y="12768"/>
                    <a:pt x="4768" y="11406"/>
                    <a:pt x="4538" y="9984"/>
                  </a:cubicBezTo>
                  <a:cubicBezTo>
                    <a:pt x="4307" y="8562"/>
                    <a:pt x="1952" y="4888"/>
                    <a:pt x="2497" y="3140"/>
                  </a:cubicBezTo>
                  <a:cubicBezTo>
                    <a:pt x="2964" y="1637"/>
                    <a:pt x="1324" y="1"/>
                    <a:pt x="3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4"/>
            <p:cNvSpPr/>
            <p:nvPr/>
          </p:nvSpPr>
          <p:spPr>
            <a:xfrm>
              <a:off x="4361500" y="1112650"/>
              <a:ext cx="540500" cy="493975"/>
            </a:xfrm>
            <a:custGeom>
              <a:rect b="b" l="l" r="r" t="t"/>
              <a:pathLst>
                <a:path extrusionOk="0" h="19759" w="21620">
                  <a:moveTo>
                    <a:pt x="10882" y="0"/>
                  </a:moveTo>
                  <a:cubicBezTo>
                    <a:pt x="10741" y="0"/>
                    <a:pt x="10598" y="3"/>
                    <a:pt x="10454" y="8"/>
                  </a:cubicBezTo>
                  <a:cubicBezTo>
                    <a:pt x="4349" y="229"/>
                    <a:pt x="1635" y="2981"/>
                    <a:pt x="735" y="5904"/>
                  </a:cubicBezTo>
                  <a:cubicBezTo>
                    <a:pt x="354" y="7137"/>
                    <a:pt x="1" y="9778"/>
                    <a:pt x="136" y="11091"/>
                  </a:cubicBezTo>
                  <a:cubicBezTo>
                    <a:pt x="260" y="12293"/>
                    <a:pt x="399" y="13452"/>
                    <a:pt x="552" y="14569"/>
                  </a:cubicBezTo>
                  <a:cubicBezTo>
                    <a:pt x="959" y="17545"/>
                    <a:pt x="3508" y="19759"/>
                    <a:pt x="6511" y="19759"/>
                  </a:cubicBezTo>
                  <a:lnTo>
                    <a:pt x="15428" y="19759"/>
                  </a:lnTo>
                  <a:cubicBezTo>
                    <a:pt x="18703" y="19759"/>
                    <a:pt x="21369" y="17138"/>
                    <a:pt x="21442" y="13862"/>
                  </a:cubicBezTo>
                  <a:cubicBezTo>
                    <a:pt x="21444" y="13841"/>
                    <a:pt x="21444" y="13818"/>
                    <a:pt x="21444" y="13796"/>
                  </a:cubicBezTo>
                  <a:cubicBezTo>
                    <a:pt x="21620" y="6224"/>
                    <a:pt x="17816" y="0"/>
                    <a:pt x="108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4"/>
            <p:cNvSpPr/>
            <p:nvPr/>
          </p:nvSpPr>
          <p:spPr>
            <a:xfrm>
              <a:off x="4612625" y="1615425"/>
              <a:ext cx="167300" cy="200150"/>
            </a:xfrm>
            <a:custGeom>
              <a:rect b="b" l="l" r="r" t="t"/>
              <a:pathLst>
                <a:path extrusionOk="0" h="8006" w="6692">
                  <a:moveTo>
                    <a:pt x="5550" y="0"/>
                  </a:moveTo>
                  <a:cubicBezTo>
                    <a:pt x="5055" y="0"/>
                    <a:pt x="4456" y="170"/>
                    <a:pt x="3834" y="408"/>
                  </a:cubicBezTo>
                  <a:cubicBezTo>
                    <a:pt x="2925" y="750"/>
                    <a:pt x="1965" y="1243"/>
                    <a:pt x="1209" y="1552"/>
                  </a:cubicBezTo>
                  <a:cubicBezTo>
                    <a:pt x="494" y="1848"/>
                    <a:pt x="1" y="2083"/>
                    <a:pt x="1" y="2083"/>
                  </a:cubicBezTo>
                  <a:lnTo>
                    <a:pt x="319" y="3866"/>
                  </a:lnTo>
                  <a:lnTo>
                    <a:pt x="677" y="5879"/>
                  </a:lnTo>
                  <a:lnTo>
                    <a:pt x="984" y="7620"/>
                  </a:lnTo>
                  <a:cubicBezTo>
                    <a:pt x="1471" y="7895"/>
                    <a:pt x="1996" y="8005"/>
                    <a:pt x="2523" y="8005"/>
                  </a:cubicBezTo>
                  <a:cubicBezTo>
                    <a:pt x="3103" y="8005"/>
                    <a:pt x="3685" y="7872"/>
                    <a:pt x="4222" y="7680"/>
                  </a:cubicBezTo>
                  <a:cubicBezTo>
                    <a:pt x="5602" y="7188"/>
                    <a:pt x="6691" y="6310"/>
                    <a:pt x="6691" y="6310"/>
                  </a:cubicBezTo>
                  <a:lnTo>
                    <a:pt x="6679" y="6170"/>
                  </a:lnTo>
                  <a:lnTo>
                    <a:pt x="6625" y="5510"/>
                  </a:lnTo>
                  <a:lnTo>
                    <a:pt x="6264" y="1065"/>
                  </a:lnTo>
                  <a:lnTo>
                    <a:pt x="6189" y="133"/>
                  </a:lnTo>
                  <a:cubicBezTo>
                    <a:pt x="6007" y="40"/>
                    <a:pt x="5791" y="0"/>
                    <a:pt x="55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4"/>
            <p:cNvSpPr/>
            <p:nvPr/>
          </p:nvSpPr>
          <p:spPr>
            <a:xfrm>
              <a:off x="4612675" y="1643650"/>
              <a:ext cx="122975" cy="118800"/>
            </a:xfrm>
            <a:custGeom>
              <a:rect b="b" l="l" r="r" t="t"/>
              <a:pathLst>
                <a:path extrusionOk="0" h="4752" w="4919">
                  <a:moveTo>
                    <a:pt x="4919" y="0"/>
                  </a:moveTo>
                  <a:lnTo>
                    <a:pt x="1207" y="423"/>
                  </a:lnTo>
                  <a:cubicBezTo>
                    <a:pt x="490" y="719"/>
                    <a:pt x="1" y="955"/>
                    <a:pt x="1" y="955"/>
                  </a:cubicBezTo>
                  <a:lnTo>
                    <a:pt x="675" y="4751"/>
                  </a:lnTo>
                  <a:cubicBezTo>
                    <a:pt x="3187" y="3842"/>
                    <a:pt x="4919" y="0"/>
                    <a:pt x="49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4"/>
            <p:cNvSpPr/>
            <p:nvPr/>
          </p:nvSpPr>
          <p:spPr>
            <a:xfrm>
              <a:off x="4390300" y="1298250"/>
              <a:ext cx="422125" cy="419175"/>
            </a:xfrm>
            <a:custGeom>
              <a:rect b="b" l="l" r="r" t="t"/>
              <a:pathLst>
                <a:path extrusionOk="0" h="16767" w="16885">
                  <a:moveTo>
                    <a:pt x="13698" y="0"/>
                  </a:moveTo>
                  <a:lnTo>
                    <a:pt x="11331" y="22"/>
                  </a:lnTo>
                  <a:lnTo>
                    <a:pt x="122" y="125"/>
                  </a:lnTo>
                  <a:cubicBezTo>
                    <a:pt x="122" y="125"/>
                    <a:pt x="108" y="293"/>
                    <a:pt x="90" y="598"/>
                  </a:cubicBezTo>
                  <a:cubicBezTo>
                    <a:pt x="53" y="1258"/>
                    <a:pt x="1" y="2558"/>
                    <a:pt x="39" y="4144"/>
                  </a:cubicBezTo>
                  <a:cubicBezTo>
                    <a:pt x="42" y="4264"/>
                    <a:pt x="45" y="4382"/>
                    <a:pt x="50" y="4507"/>
                  </a:cubicBezTo>
                  <a:cubicBezTo>
                    <a:pt x="191" y="8915"/>
                    <a:pt x="1069" y="15231"/>
                    <a:pt x="4828" y="16408"/>
                  </a:cubicBezTo>
                  <a:cubicBezTo>
                    <a:pt x="5627" y="16659"/>
                    <a:pt x="6431" y="16767"/>
                    <a:pt x="7223" y="16767"/>
                  </a:cubicBezTo>
                  <a:cubicBezTo>
                    <a:pt x="7897" y="16767"/>
                    <a:pt x="8563" y="16688"/>
                    <a:pt x="9210" y="16553"/>
                  </a:cubicBezTo>
                  <a:cubicBezTo>
                    <a:pt x="10554" y="16272"/>
                    <a:pt x="11814" y="15746"/>
                    <a:pt x="12911" y="15161"/>
                  </a:cubicBezTo>
                  <a:cubicBezTo>
                    <a:pt x="13691" y="14742"/>
                    <a:pt x="14440" y="14271"/>
                    <a:pt x="15157" y="13752"/>
                  </a:cubicBezTo>
                  <a:cubicBezTo>
                    <a:pt x="15656" y="13391"/>
                    <a:pt x="16063" y="13064"/>
                    <a:pt x="16347" y="12823"/>
                  </a:cubicBezTo>
                  <a:cubicBezTo>
                    <a:pt x="16654" y="12562"/>
                    <a:pt x="16823" y="12398"/>
                    <a:pt x="16823" y="12398"/>
                  </a:cubicBezTo>
                  <a:cubicBezTo>
                    <a:pt x="16823" y="12398"/>
                    <a:pt x="16885" y="11443"/>
                    <a:pt x="16866" y="10056"/>
                  </a:cubicBezTo>
                  <a:cubicBezTo>
                    <a:pt x="16846" y="8582"/>
                    <a:pt x="16739" y="6621"/>
                    <a:pt x="16376" y="4806"/>
                  </a:cubicBezTo>
                  <a:cubicBezTo>
                    <a:pt x="15943" y="2634"/>
                    <a:pt x="15146" y="670"/>
                    <a:pt x="136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4"/>
            <p:cNvSpPr/>
            <p:nvPr/>
          </p:nvSpPr>
          <p:spPr>
            <a:xfrm>
              <a:off x="4752775" y="1417700"/>
              <a:ext cx="116675" cy="164600"/>
            </a:xfrm>
            <a:custGeom>
              <a:rect b="b" l="l" r="r" t="t"/>
              <a:pathLst>
                <a:path extrusionOk="0" h="6584" w="4667">
                  <a:moveTo>
                    <a:pt x="1969" y="0"/>
                  </a:moveTo>
                  <a:cubicBezTo>
                    <a:pt x="848" y="0"/>
                    <a:pt x="1" y="1401"/>
                    <a:pt x="1" y="1401"/>
                  </a:cubicBezTo>
                  <a:lnTo>
                    <a:pt x="452" y="6583"/>
                  </a:lnTo>
                  <a:cubicBezTo>
                    <a:pt x="462" y="6583"/>
                    <a:pt x="472" y="6583"/>
                    <a:pt x="482" y="6583"/>
                  </a:cubicBezTo>
                  <a:cubicBezTo>
                    <a:pt x="3901" y="6583"/>
                    <a:pt x="4667" y="1752"/>
                    <a:pt x="2944" y="377"/>
                  </a:cubicBezTo>
                  <a:cubicBezTo>
                    <a:pt x="2607" y="106"/>
                    <a:pt x="2277" y="0"/>
                    <a:pt x="19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4"/>
            <p:cNvSpPr/>
            <p:nvPr/>
          </p:nvSpPr>
          <p:spPr>
            <a:xfrm>
              <a:off x="4382250" y="1293625"/>
              <a:ext cx="430050" cy="191725"/>
            </a:xfrm>
            <a:custGeom>
              <a:rect b="b" l="l" r="r" t="t"/>
              <a:pathLst>
                <a:path extrusionOk="0" h="7669" w="17202">
                  <a:moveTo>
                    <a:pt x="13947" y="1"/>
                  </a:moveTo>
                  <a:lnTo>
                    <a:pt x="32" y="128"/>
                  </a:lnTo>
                  <a:cubicBezTo>
                    <a:pt x="32" y="128"/>
                    <a:pt x="18" y="302"/>
                    <a:pt x="0" y="614"/>
                  </a:cubicBezTo>
                  <a:cubicBezTo>
                    <a:pt x="35" y="2097"/>
                    <a:pt x="2635" y="3582"/>
                    <a:pt x="12129" y="3666"/>
                  </a:cubicBezTo>
                  <a:cubicBezTo>
                    <a:pt x="12129" y="3666"/>
                    <a:pt x="12132" y="7669"/>
                    <a:pt x="13768" y="7669"/>
                  </a:cubicBezTo>
                  <a:cubicBezTo>
                    <a:pt x="13842" y="7669"/>
                    <a:pt x="13920" y="7660"/>
                    <a:pt x="14002" y="7643"/>
                  </a:cubicBezTo>
                  <a:cubicBezTo>
                    <a:pt x="14447" y="7548"/>
                    <a:pt x="14885" y="5017"/>
                    <a:pt x="16695" y="4898"/>
                  </a:cubicBezTo>
                  <a:cubicBezTo>
                    <a:pt x="17202" y="753"/>
                    <a:pt x="15416" y="675"/>
                    <a:pt x="139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4"/>
            <p:cNvSpPr/>
            <p:nvPr/>
          </p:nvSpPr>
          <p:spPr>
            <a:xfrm>
              <a:off x="4676925" y="1383775"/>
              <a:ext cx="118150" cy="312650"/>
            </a:xfrm>
            <a:custGeom>
              <a:rect b="b" l="l" r="r" t="t"/>
              <a:pathLst>
                <a:path extrusionOk="0" h="12506" w="4726">
                  <a:moveTo>
                    <a:pt x="870" y="1"/>
                  </a:moveTo>
                  <a:cubicBezTo>
                    <a:pt x="715" y="1"/>
                    <a:pt x="573" y="50"/>
                    <a:pt x="458" y="157"/>
                  </a:cubicBezTo>
                  <a:cubicBezTo>
                    <a:pt x="458" y="157"/>
                    <a:pt x="1" y="4378"/>
                    <a:pt x="1406" y="6646"/>
                  </a:cubicBezTo>
                  <a:cubicBezTo>
                    <a:pt x="2811" y="8914"/>
                    <a:pt x="4079" y="9767"/>
                    <a:pt x="3319" y="12505"/>
                  </a:cubicBezTo>
                  <a:cubicBezTo>
                    <a:pt x="3319" y="12505"/>
                    <a:pt x="4726" y="11143"/>
                    <a:pt x="4495" y="9721"/>
                  </a:cubicBezTo>
                  <a:cubicBezTo>
                    <a:pt x="4263" y="8299"/>
                    <a:pt x="1909" y="4627"/>
                    <a:pt x="2453" y="2878"/>
                  </a:cubicBezTo>
                  <a:cubicBezTo>
                    <a:pt x="2912" y="1404"/>
                    <a:pt x="1700" y="1"/>
                    <a:pt x="8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4"/>
            <p:cNvSpPr/>
            <p:nvPr/>
          </p:nvSpPr>
          <p:spPr>
            <a:xfrm>
              <a:off x="4751600" y="1821075"/>
              <a:ext cx="525875" cy="623525"/>
            </a:xfrm>
            <a:custGeom>
              <a:rect b="b" l="l" r="r" t="t"/>
              <a:pathLst>
                <a:path extrusionOk="0" h="24941" w="21035">
                  <a:moveTo>
                    <a:pt x="10027" y="0"/>
                  </a:moveTo>
                  <a:cubicBezTo>
                    <a:pt x="7122" y="4880"/>
                    <a:pt x="9493" y="11544"/>
                    <a:pt x="9493" y="11544"/>
                  </a:cubicBezTo>
                  <a:lnTo>
                    <a:pt x="12989" y="19403"/>
                  </a:lnTo>
                  <a:cubicBezTo>
                    <a:pt x="9929" y="20226"/>
                    <a:pt x="705" y="21451"/>
                    <a:pt x="705" y="21451"/>
                  </a:cubicBezTo>
                  <a:lnTo>
                    <a:pt x="0" y="24941"/>
                  </a:lnTo>
                  <a:lnTo>
                    <a:pt x="17672" y="24941"/>
                  </a:lnTo>
                  <a:cubicBezTo>
                    <a:pt x="19671" y="24941"/>
                    <a:pt x="21035" y="22920"/>
                    <a:pt x="20292" y="21064"/>
                  </a:cubicBezTo>
                  <a:cubicBezTo>
                    <a:pt x="16089" y="10571"/>
                    <a:pt x="10027" y="0"/>
                    <a:pt x="100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4"/>
            <p:cNvSpPr/>
            <p:nvPr/>
          </p:nvSpPr>
          <p:spPr>
            <a:xfrm>
              <a:off x="4507950" y="2345925"/>
              <a:ext cx="286625" cy="98925"/>
            </a:xfrm>
            <a:custGeom>
              <a:rect b="b" l="l" r="r" t="t"/>
              <a:pathLst>
                <a:path extrusionOk="0" h="3957" w="11465">
                  <a:moveTo>
                    <a:pt x="7409" y="0"/>
                  </a:moveTo>
                  <a:cubicBezTo>
                    <a:pt x="6885" y="0"/>
                    <a:pt x="6339" y="48"/>
                    <a:pt x="5814" y="174"/>
                  </a:cubicBezTo>
                  <a:cubicBezTo>
                    <a:pt x="3663" y="692"/>
                    <a:pt x="1" y="2006"/>
                    <a:pt x="1" y="3956"/>
                  </a:cubicBezTo>
                  <a:lnTo>
                    <a:pt x="9746" y="3956"/>
                  </a:lnTo>
                  <a:cubicBezTo>
                    <a:pt x="9746" y="3956"/>
                    <a:pt x="11465" y="2213"/>
                    <a:pt x="10451" y="457"/>
                  </a:cubicBezTo>
                  <a:cubicBezTo>
                    <a:pt x="10451" y="457"/>
                    <a:pt x="9031" y="0"/>
                    <a:pt x="74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4"/>
            <p:cNvSpPr/>
            <p:nvPr/>
          </p:nvSpPr>
          <p:spPr>
            <a:xfrm>
              <a:off x="3977800" y="1762425"/>
              <a:ext cx="476525" cy="607125"/>
            </a:xfrm>
            <a:custGeom>
              <a:rect b="b" l="l" r="r" t="t"/>
              <a:pathLst>
                <a:path extrusionOk="0" h="24285" w="19061">
                  <a:moveTo>
                    <a:pt x="3346" y="0"/>
                  </a:moveTo>
                  <a:lnTo>
                    <a:pt x="0" y="975"/>
                  </a:lnTo>
                  <a:cubicBezTo>
                    <a:pt x="0" y="975"/>
                    <a:pt x="459" y="12763"/>
                    <a:pt x="3558" y="19174"/>
                  </a:cubicBezTo>
                  <a:cubicBezTo>
                    <a:pt x="5466" y="23119"/>
                    <a:pt x="7503" y="24285"/>
                    <a:pt x="9277" y="24285"/>
                  </a:cubicBezTo>
                  <a:cubicBezTo>
                    <a:pt x="10367" y="24285"/>
                    <a:pt x="11358" y="23845"/>
                    <a:pt x="12158" y="23339"/>
                  </a:cubicBezTo>
                  <a:cubicBezTo>
                    <a:pt x="13962" y="22200"/>
                    <a:pt x="17539" y="15224"/>
                    <a:pt x="17539" y="15224"/>
                  </a:cubicBezTo>
                  <a:cubicBezTo>
                    <a:pt x="17539" y="15224"/>
                    <a:pt x="19060" y="7866"/>
                    <a:pt x="16686" y="2501"/>
                  </a:cubicBezTo>
                  <a:cubicBezTo>
                    <a:pt x="16686" y="2501"/>
                    <a:pt x="12665" y="12963"/>
                    <a:pt x="8961" y="17901"/>
                  </a:cubicBezTo>
                  <a:cubicBezTo>
                    <a:pt x="6107" y="12219"/>
                    <a:pt x="3346" y="0"/>
                    <a:pt x="33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4"/>
            <p:cNvSpPr/>
            <p:nvPr/>
          </p:nvSpPr>
          <p:spPr>
            <a:xfrm>
              <a:off x="3907925" y="1520925"/>
              <a:ext cx="192700" cy="265900"/>
            </a:xfrm>
            <a:custGeom>
              <a:rect b="b" l="l" r="r" t="t"/>
              <a:pathLst>
                <a:path extrusionOk="0" h="10636" w="7708">
                  <a:moveTo>
                    <a:pt x="3408" y="0"/>
                  </a:moveTo>
                  <a:cubicBezTo>
                    <a:pt x="3214" y="0"/>
                    <a:pt x="3010" y="25"/>
                    <a:pt x="2795" y="79"/>
                  </a:cubicBezTo>
                  <a:cubicBezTo>
                    <a:pt x="1" y="777"/>
                    <a:pt x="136" y="7048"/>
                    <a:pt x="2795" y="10635"/>
                  </a:cubicBezTo>
                  <a:cubicBezTo>
                    <a:pt x="3981" y="10257"/>
                    <a:pt x="4966" y="10253"/>
                    <a:pt x="6141" y="9660"/>
                  </a:cubicBezTo>
                  <a:cubicBezTo>
                    <a:pt x="6616" y="9137"/>
                    <a:pt x="7262" y="7097"/>
                    <a:pt x="7468" y="6273"/>
                  </a:cubicBezTo>
                  <a:cubicBezTo>
                    <a:pt x="7707" y="5316"/>
                    <a:pt x="6619" y="3779"/>
                    <a:pt x="6619" y="3779"/>
                  </a:cubicBezTo>
                  <a:cubicBezTo>
                    <a:pt x="6619" y="3779"/>
                    <a:pt x="5800" y="0"/>
                    <a:pt x="34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4"/>
            <p:cNvSpPr/>
            <p:nvPr/>
          </p:nvSpPr>
          <p:spPr>
            <a:xfrm>
              <a:off x="4458900" y="2228200"/>
              <a:ext cx="433250" cy="216650"/>
            </a:xfrm>
            <a:custGeom>
              <a:rect b="b" l="l" r="r" t="t"/>
              <a:pathLst>
                <a:path extrusionOk="0" h="8666" w="17330">
                  <a:moveTo>
                    <a:pt x="0" y="1"/>
                  </a:moveTo>
                  <a:cubicBezTo>
                    <a:pt x="0" y="4787"/>
                    <a:pt x="3879" y="8665"/>
                    <a:pt x="8665" y="8665"/>
                  </a:cubicBezTo>
                  <a:cubicBezTo>
                    <a:pt x="13450" y="8665"/>
                    <a:pt x="17330" y="4787"/>
                    <a:pt x="173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4"/>
            <p:cNvSpPr/>
            <p:nvPr/>
          </p:nvSpPr>
          <p:spPr>
            <a:xfrm>
              <a:off x="1444675" y="2578875"/>
              <a:ext cx="4937650" cy="415500"/>
            </a:xfrm>
            <a:custGeom>
              <a:rect b="b" l="l" r="r" t="t"/>
              <a:pathLst>
                <a:path extrusionOk="0" h="16620" w="197506">
                  <a:moveTo>
                    <a:pt x="1" y="0"/>
                  </a:moveTo>
                  <a:lnTo>
                    <a:pt x="1" y="16192"/>
                  </a:lnTo>
                  <a:cubicBezTo>
                    <a:pt x="1" y="16428"/>
                    <a:pt x="191" y="16620"/>
                    <a:pt x="428" y="16620"/>
                  </a:cubicBezTo>
                  <a:lnTo>
                    <a:pt x="197079" y="16620"/>
                  </a:lnTo>
                  <a:cubicBezTo>
                    <a:pt x="197314" y="16620"/>
                    <a:pt x="197506" y="16428"/>
                    <a:pt x="197506" y="16192"/>
                  </a:cubicBezTo>
                  <a:lnTo>
                    <a:pt x="1975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4"/>
            <p:cNvSpPr/>
            <p:nvPr/>
          </p:nvSpPr>
          <p:spPr>
            <a:xfrm>
              <a:off x="1297425" y="2444575"/>
              <a:ext cx="5232150" cy="241725"/>
            </a:xfrm>
            <a:custGeom>
              <a:rect b="b" l="l" r="r" t="t"/>
              <a:pathLst>
                <a:path extrusionOk="0" h="9669" w="209286">
                  <a:moveTo>
                    <a:pt x="1" y="1"/>
                  </a:moveTo>
                  <a:lnTo>
                    <a:pt x="1" y="9668"/>
                  </a:lnTo>
                  <a:lnTo>
                    <a:pt x="209286" y="9668"/>
                  </a:lnTo>
                  <a:lnTo>
                    <a:pt x="209286"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4"/>
            <p:cNvSpPr/>
            <p:nvPr/>
          </p:nvSpPr>
          <p:spPr>
            <a:xfrm>
              <a:off x="1340475" y="2686225"/>
              <a:ext cx="223550" cy="870950"/>
            </a:xfrm>
            <a:custGeom>
              <a:rect b="b" l="l" r="r" t="t"/>
              <a:pathLst>
                <a:path extrusionOk="0" h="34838" w="8942">
                  <a:moveTo>
                    <a:pt x="0" y="1"/>
                  </a:moveTo>
                  <a:lnTo>
                    <a:pt x="0" y="34838"/>
                  </a:lnTo>
                  <a:lnTo>
                    <a:pt x="8941" y="34838"/>
                  </a:lnTo>
                  <a:lnTo>
                    <a:pt x="894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4"/>
            <p:cNvSpPr/>
            <p:nvPr/>
          </p:nvSpPr>
          <p:spPr>
            <a:xfrm>
              <a:off x="1340475" y="3711400"/>
              <a:ext cx="223550" cy="870900"/>
            </a:xfrm>
            <a:custGeom>
              <a:rect b="b" l="l" r="r" t="t"/>
              <a:pathLst>
                <a:path extrusionOk="0" h="34836" w="8942">
                  <a:moveTo>
                    <a:pt x="0" y="0"/>
                  </a:moveTo>
                  <a:lnTo>
                    <a:pt x="2075" y="34835"/>
                  </a:lnTo>
                  <a:lnTo>
                    <a:pt x="6867" y="34835"/>
                  </a:lnTo>
                  <a:lnTo>
                    <a:pt x="894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4"/>
            <p:cNvSpPr/>
            <p:nvPr/>
          </p:nvSpPr>
          <p:spPr>
            <a:xfrm>
              <a:off x="1345925" y="3530975"/>
              <a:ext cx="212650" cy="212650"/>
            </a:xfrm>
            <a:custGeom>
              <a:rect b="b" l="l" r="r" t="t"/>
              <a:pathLst>
                <a:path extrusionOk="0" h="8506" w="8506">
                  <a:moveTo>
                    <a:pt x="4252" y="0"/>
                  </a:moveTo>
                  <a:cubicBezTo>
                    <a:pt x="1904" y="0"/>
                    <a:pt x="0" y="1904"/>
                    <a:pt x="0" y="4252"/>
                  </a:cubicBezTo>
                  <a:cubicBezTo>
                    <a:pt x="0" y="6601"/>
                    <a:pt x="1904" y="8505"/>
                    <a:pt x="4252" y="8505"/>
                  </a:cubicBezTo>
                  <a:cubicBezTo>
                    <a:pt x="6601" y="8505"/>
                    <a:pt x="8505" y="6601"/>
                    <a:pt x="8505" y="4252"/>
                  </a:cubicBezTo>
                  <a:cubicBezTo>
                    <a:pt x="8505" y="1904"/>
                    <a:pt x="6601" y="0"/>
                    <a:pt x="4252"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4"/>
            <p:cNvSpPr/>
            <p:nvPr/>
          </p:nvSpPr>
          <p:spPr>
            <a:xfrm>
              <a:off x="6254450" y="2686225"/>
              <a:ext cx="223550" cy="870950"/>
            </a:xfrm>
            <a:custGeom>
              <a:rect b="b" l="l" r="r" t="t"/>
              <a:pathLst>
                <a:path extrusionOk="0" h="34838" w="8942">
                  <a:moveTo>
                    <a:pt x="0" y="1"/>
                  </a:moveTo>
                  <a:lnTo>
                    <a:pt x="0" y="34838"/>
                  </a:lnTo>
                  <a:lnTo>
                    <a:pt x="8941" y="34838"/>
                  </a:lnTo>
                  <a:lnTo>
                    <a:pt x="894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4"/>
            <p:cNvSpPr/>
            <p:nvPr/>
          </p:nvSpPr>
          <p:spPr>
            <a:xfrm>
              <a:off x="6254450" y="3711400"/>
              <a:ext cx="223550" cy="870900"/>
            </a:xfrm>
            <a:custGeom>
              <a:rect b="b" l="l" r="r" t="t"/>
              <a:pathLst>
                <a:path extrusionOk="0" h="34836" w="8942">
                  <a:moveTo>
                    <a:pt x="0" y="0"/>
                  </a:moveTo>
                  <a:lnTo>
                    <a:pt x="2075" y="34835"/>
                  </a:lnTo>
                  <a:lnTo>
                    <a:pt x="6867" y="34835"/>
                  </a:lnTo>
                  <a:lnTo>
                    <a:pt x="894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4"/>
            <p:cNvSpPr/>
            <p:nvPr/>
          </p:nvSpPr>
          <p:spPr>
            <a:xfrm>
              <a:off x="6259900" y="3530975"/>
              <a:ext cx="212650" cy="212650"/>
            </a:xfrm>
            <a:custGeom>
              <a:rect b="b" l="l" r="r" t="t"/>
              <a:pathLst>
                <a:path extrusionOk="0" h="8506" w="8506">
                  <a:moveTo>
                    <a:pt x="4252" y="0"/>
                  </a:moveTo>
                  <a:cubicBezTo>
                    <a:pt x="1904" y="0"/>
                    <a:pt x="0" y="1904"/>
                    <a:pt x="0" y="4252"/>
                  </a:cubicBezTo>
                  <a:cubicBezTo>
                    <a:pt x="0" y="6601"/>
                    <a:pt x="1904" y="8505"/>
                    <a:pt x="4252" y="8505"/>
                  </a:cubicBezTo>
                  <a:cubicBezTo>
                    <a:pt x="6601" y="8505"/>
                    <a:pt x="8505" y="6601"/>
                    <a:pt x="8505" y="4252"/>
                  </a:cubicBezTo>
                  <a:cubicBezTo>
                    <a:pt x="8505" y="1904"/>
                    <a:pt x="6601" y="0"/>
                    <a:pt x="4252"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4"/>
            <p:cNvSpPr/>
            <p:nvPr/>
          </p:nvSpPr>
          <p:spPr>
            <a:xfrm>
              <a:off x="5217575" y="2177825"/>
              <a:ext cx="219050" cy="266775"/>
            </a:xfrm>
            <a:custGeom>
              <a:rect b="b" l="l" r="r" t="t"/>
              <a:pathLst>
                <a:path extrusionOk="0" h="10671" w="8762">
                  <a:moveTo>
                    <a:pt x="1" y="1"/>
                  </a:moveTo>
                  <a:lnTo>
                    <a:pt x="2072" y="10671"/>
                  </a:lnTo>
                  <a:lnTo>
                    <a:pt x="6692" y="10671"/>
                  </a:lnTo>
                  <a:lnTo>
                    <a:pt x="87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4"/>
            <p:cNvSpPr/>
            <p:nvPr/>
          </p:nvSpPr>
          <p:spPr>
            <a:xfrm>
              <a:off x="2296500" y="2177825"/>
              <a:ext cx="219100" cy="266775"/>
            </a:xfrm>
            <a:custGeom>
              <a:rect b="b" l="l" r="r" t="t"/>
              <a:pathLst>
                <a:path extrusionOk="0" h="10671" w="8764">
                  <a:moveTo>
                    <a:pt x="0" y="1"/>
                  </a:moveTo>
                  <a:lnTo>
                    <a:pt x="2071" y="10671"/>
                  </a:lnTo>
                  <a:lnTo>
                    <a:pt x="6692" y="10671"/>
                  </a:lnTo>
                  <a:lnTo>
                    <a:pt x="87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 name="Google Shape;611;p44"/>
          <p:cNvSpPr txBox="1"/>
          <p:nvPr>
            <p:ph idx="1" type="subTitle"/>
          </p:nvPr>
        </p:nvSpPr>
        <p:spPr>
          <a:xfrm>
            <a:off x="5155950" y="1361510"/>
            <a:ext cx="3192000" cy="257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u="sng"/>
              <a:t>IN</a:t>
            </a:r>
            <a:r>
              <a:rPr b="1" lang="en" u="sng"/>
              <a:t>DIRECT</a:t>
            </a:r>
            <a:endParaRPr b="1" u="sng"/>
          </a:p>
          <a:p>
            <a:pPr indent="-330200" lvl="0" marL="457200" rtl="0" algn="ctr">
              <a:spcBef>
                <a:spcPts val="0"/>
              </a:spcBef>
              <a:spcAft>
                <a:spcPts val="0"/>
              </a:spcAft>
              <a:buSzPts val="1600"/>
              <a:buChar char="●"/>
            </a:pPr>
            <a:r>
              <a:rPr b="1" lang="en"/>
              <a:t>Parents:</a:t>
            </a:r>
            <a:r>
              <a:rPr lang="en"/>
              <a:t> Involved in child’s education, communication with instructor</a:t>
            </a:r>
            <a:endParaRPr/>
          </a:p>
          <a:p>
            <a:pPr indent="-330200" lvl="0" marL="457200" rtl="0" algn="ctr">
              <a:spcBef>
                <a:spcPts val="0"/>
              </a:spcBef>
              <a:spcAft>
                <a:spcPts val="0"/>
              </a:spcAft>
              <a:buSzPts val="1600"/>
              <a:buChar char="●"/>
            </a:pPr>
            <a:r>
              <a:rPr b="1" lang="en"/>
              <a:t>Academic advisors:</a:t>
            </a:r>
            <a:r>
              <a:rPr lang="en"/>
              <a:t> App serves as guidance for student success</a:t>
            </a:r>
            <a:endParaRPr/>
          </a:p>
          <a:p>
            <a:pPr indent="-330200" lvl="0" marL="457200" rtl="0" algn="ctr">
              <a:spcBef>
                <a:spcPts val="0"/>
              </a:spcBef>
              <a:spcAft>
                <a:spcPts val="0"/>
              </a:spcAft>
              <a:buSzPts val="1600"/>
              <a:buChar char="●"/>
            </a:pPr>
            <a:r>
              <a:rPr b="1" lang="en"/>
              <a:t> Administrators: </a:t>
            </a:r>
            <a:r>
              <a:rPr lang="en"/>
              <a:t>Managing app usage, security and privacy</a:t>
            </a:r>
            <a:endParaRPr/>
          </a:p>
          <a:p>
            <a:pPr indent="0" lvl="0" marL="0" rtl="0" algn="l">
              <a:spcBef>
                <a:spcPts val="0"/>
              </a:spcBef>
              <a:spcAft>
                <a:spcPts val="0"/>
              </a:spcAft>
              <a:buNone/>
            </a:pPr>
            <a:r>
              <a:t/>
            </a:r>
            <a:endParaRPr/>
          </a:p>
          <a:p>
            <a:pPr indent="0" lvl="0" marL="457200" rtl="0" algn="ctr">
              <a:spcBef>
                <a:spcPts val="0"/>
              </a:spcBef>
              <a:spcAft>
                <a:spcPts val="0"/>
              </a:spcAft>
              <a:buNone/>
            </a:pPr>
            <a:r>
              <a:t/>
            </a:r>
            <a:endParaRPr b="1"/>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5" name="Shape 615"/>
        <p:cNvGrpSpPr/>
        <p:nvPr/>
      </p:nvGrpSpPr>
      <p:grpSpPr>
        <a:xfrm>
          <a:off x="0" y="0"/>
          <a:ext cx="0" cy="0"/>
          <a:chOff x="0" y="0"/>
          <a:chExt cx="0" cy="0"/>
        </a:xfrm>
      </p:grpSpPr>
      <p:sp>
        <p:nvSpPr>
          <p:cNvPr id="616" name="Google Shape;616;p45"/>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Ethical Implications</a:t>
            </a:r>
            <a:endParaRPr/>
          </a:p>
        </p:txBody>
      </p:sp>
      <p:sp>
        <p:nvSpPr>
          <p:cNvPr id="617" name="Google Shape;617;p45"/>
          <p:cNvSpPr txBox="1"/>
          <p:nvPr>
            <p:ph idx="1" type="subTitle"/>
          </p:nvPr>
        </p:nvSpPr>
        <p:spPr>
          <a:xfrm>
            <a:off x="491663" y="1334713"/>
            <a:ext cx="3192000" cy="142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The Superfan:</a:t>
            </a:r>
            <a:endParaRPr b="1"/>
          </a:p>
          <a:p>
            <a:pPr indent="0" lvl="0" marL="0" rtl="0" algn="ctr">
              <a:spcBef>
                <a:spcPts val="0"/>
              </a:spcBef>
              <a:spcAft>
                <a:spcPts val="0"/>
              </a:spcAft>
              <a:buNone/>
            </a:pPr>
            <a:r>
              <a:rPr i="1" lang="en" sz="1200"/>
              <a:t>How would a community of your most </a:t>
            </a:r>
            <a:r>
              <a:rPr i="1" lang="en" sz="1200"/>
              <a:t>passionate</a:t>
            </a:r>
            <a:r>
              <a:rPr i="1" lang="en" sz="1200"/>
              <a:t> users behave?</a:t>
            </a:r>
            <a:endParaRPr i="1" sz="1200"/>
          </a:p>
          <a:p>
            <a:pPr indent="-330200" lvl="0" marL="457200" rtl="0" algn="ctr">
              <a:spcBef>
                <a:spcPts val="0"/>
              </a:spcBef>
              <a:spcAft>
                <a:spcPts val="0"/>
              </a:spcAft>
              <a:buSzPts val="1600"/>
              <a:buChar char="●"/>
            </a:pPr>
            <a:r>
              <a:rPr lang="en"/>
              <a:t>Assumption that students behave respectfully</a:t>
            </a:r>
            <a:endParaRPr/>
          </a:p>
          <a:p>
            <a:pPr indent="-330200" lvl="0" marL="457200" rtl="0" algn="ctr">
              <a:spcBef>
                <a:spcPts val="0"/>
              </a:spcBef>
              <a:spcAft>
                <a:spcPts val="0"/>
              </a:spcAft>
              <a:buSzPts val="1600"/>
              <a:buChar char="●"/>
            </a:pPr>
            <a:r>
              <a:rPr lang="en"/>
              <a:t>Balancing use of office hours and other methods</a:t>
            </a:r>
            <a:endParaRPr/>
          </a:p>
          <a:p>
            <a:pPr indent="0" lvl="0" marL="457200" rtl="0" algn="l">
              <a:spcBef>
                <a:spcPts val="0"/>
              </a:spcBef>
              <a:spcAft>
                <a:spcPts val="0"/>
              </a:spcAft>
              <a:buNone/>
            </a:pPr>
            <a:r>
              <a:t/>
            </a:r>
            <a:endParaRPr/>
          </a:p>
        </p:txBody>
      </p:sp>
      <p:sp>
        <p:nvSpPr>
          <p:cNvPr id="618" name="Google Shape;618;p45"/>
          <p:cNvSpPr txBox="1"/>
          <p:nvPr>
            <p:ph idx="1" type="subTitle"/>
          </p:nvPr>
        </p:nvSpPr>
        <p:spPr>
          <a:xfrm>
            <a:off x="5155938" y="1334725"/>
            <a:ext cx="3192000" cy="142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The Service Dog:</a:t>
            </a:r>
            <a:endParaRPr b="1"/>
          </a:p>
          <a:p>
            <a:pPr indent="0" lvl="0" marL="0" rtl="0" algn="ctr">
              <a:spcBef>
                <a:spcPts val="0"/>
              </a:spcBef>
              <a:spcAft>
                <a:spcPts val="0"/>
              </a:spcAft>
              <a:buNone/>
            </a:pPr>
            <a:r>
              <a:rPr i="1" lang="en" sz="1200"/>
              <a:t>If your product was entirely dedicated to empowering the lives of an underserved population, what kind of impact could make?</a:t>
            </a:r>
            <a:endParaRPr i="1" sz="1200"/>
          </a:p>
          <a:p>
            <a:pPr indent="-330200" lvl="0" marL="457200" rtl="0" algn="ctr">
              <a:spcBef>
                <a:spcPts val="0"/>
              </a:spcBef>
              <a:spcAft>
                <a:spcPts val="0"/>
              </a:spcAft>
              <a:buSzPts val="1600"/>
              <a:buChar char="●"/>
            </a:pPr>
            <a:r>
              <a:rPr lang="en"/>
              <a:t>Fair resource allocation </a:t>
            </a:r>
            <a:endParaRPr/>
          </a:p>
          <a:p>
            <a:pPr indent="-330200" lvl="0" marL="457200" rtl="0" algn="ctr">
              <a:spcBef>
                <a:spcPts val="0"/>
              </a:spcBef>
              <a:spcAft>
                <a:spcPts val="0"/>
              </a:spcAft>
              <a:buSzPts val="1600"/>
              <a:buChar char="●"/>
            </a:pPr>
            <a:r>
              <a:rPr lang="en"/>
              <a:t>Student autonomy and flexibility</a:t>
            </a:r>
            <a:endParaRPr/>
          </a:p>
        </p:txBody>
      </p:sp>
      <p:pic>
        <p:nvPicPr>
          <p:cNvPr id="619" name="Google Shape;619;p45"/>
          <p:cNvPicPr preferRelativeResize="0"/>
          <p:nvPr/>
        </p:nvPicPr>
        <p:blipFill>
          <a:blip r:embed="rId3">
            <a:alphaModFix/>
          </a:blip>
          <a:stretch>
            <a:fillRect/>
          </a:stretch>
        </p:blipFill>
        <p:spPr>
          <a:xfrm>
            <a:off x="0" y="3255200"/>
            <a:ext cx="1888300" cy="18883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3" name="Shape 623"/>
        <p:cNvGrpSpPr/>
        <p:nvPr/>
      </p:nvGrpSpPr>
      <p:grpSpPr>
        <a:xfrm>
          <a:off x="0" y="0"/>
          <a:ext cx="0" cy="0"/>
          <a:chOff x="0" y="0"/>
          <a:chExt cx="0" cy="0"/>
        </a:xfrm>
      </p:grpSpPr>
      <p:sp>
        <p:nvSpPr>
          <p:cNvPr id="624" name="Google Shape;624;p46"/>
          <p:cNvSpPr txBox="1"/>
          <p:nvPr>
            <p:ph type="title"/>
          </p:nvPr>
        </p:nvSpPr>
        <p:spPr>
          <a:xfrm>
            <a:off x="2374200" y="1132425"/>
            <a:ext cx="4395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8000"/>
              <a:t>Tasks</a:t>
            </a:r>
            <a:endParaRPr sz="8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8" name="Shape 628"/>
        <p:cNvGrpSpPr/>
        <p:nvPr/>
      </p:nvGrpSpPr>
      <p:grpSpPr>
        <a:xfrm>
          <a:off x="0" y="0"/>
          <a:ext cx="0" cy="0"/>
          <a:chOff x="0" y="0"/>
          <a:chExt cx="0" cy="0"/>
        </a:xfrm>
      </p:grpSpPr>
      <p:sp>
        <p:nvSpPr>
          <p:cNvPr id="629" name="Google Shape;629;p47"/>
          <p:cNvSpPr txBox="1"/>
          <p:nvPr>
            <p:ph idx="1" type="subTitle"/>
          </p:nvPr>
        </p:nvSpPr>
        <p:spPr>
          <a:xfrm>
            <a:off x="583800" y="2153625"/>
            <a:ext cx="1869600" cy="9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Get a notification when your question is being answered.</a:t>
            </a:r>
            <a:endParaRPr sz="2000"/>
          </a:p>
        </p:txBody>
      </p:sp>
      <p:sp>
        <p:nvSpPr>
          <p:cNvPr id="630" name="Google Shape;630;p47"/>
          <p:cNvSpPr txBox="1"/>
          <p:nvPr>
            <p:ph idx="3" type="subTitle"/>
          </p:nvPr>
        </p:nvSpPr>
        <p:spPr>
          <a:xfrm>
            <a:off x="3637201" y="2153625"/>
            <a:ext cx="1869600" cy="9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Find and join your office hours page.</a:t>
            </a:r>
            <a:endParaRPr sz="2000"/>
          </a:p>
        </p:txBody>
      </p:sp>
      <p:sp>
        <p:nvSpPr>
          <p:cNvPr id="631" name="Google Shape;631;p47"/>
          <p:cNvSpPr txBox="1"/>
          <p:nvPr>
            <p:ph idx="5" type="subTitle"/>
          </p:nvPr>
        </p:nvSpPr>
        <p:spPr>
          <a:xfrm>
            <a:off x="6682501" y="2153625"/>
            <a:ext cx="1869600" cy="9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Invite other students to join your signup page</a:t>
            </a:r>
            <a:endParaRPr sz="2000"/>
          </a:p>
        </p:txBody>
      </p:sp>
      <p:sp>
        <p:nvSpPr>
          <p:cNvPr id="632" name="Google Shape;632;p47"/>
          <p:cNvSpPr txBox="1"/>
          <p:nvPr>
            <p:ph idx="6"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Tasks</a:t>
            </a:r>
            <a:endParaRPr/>
          </a:p>
        </p:txBody>
      </p:sp>
      <p:sp>
        <p:nvSpPr>
          <p:cNvPr id="633" name="Google Shape;633;p47"/>
          <p:cNvSpPr/>
          <p:nvPr/>
        </p:nvSpPr>
        <p:spPr>
          <a:xfrm>
            <a:off x="0" y="1452500"/>
            <a:ext cx="3037200" cy="438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634" name="Google Shape;634;p47"/>
          <p:cNvSpPr txBox="1"/>
          <p:nvPr/>
        </p:nvSpPr>
        <p:spPr>
          <a:xfrm>
            <a:off x="0" y="1471850"/>
            <a:ext cx="3037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Roboto"/>
                <a:ea typeface="Roboto"/>
                <a:cs typeface="Roboto"/>
                <a:sym typeface="Roboto"/>
              </a:rPr>
              <a:t>Simple (1)</a:t>
            </a:r>
            <a:endParaRPr b="1">
              <a:latin typeface="Roboto"/>
              <a:ea typeface="Roboto"/>
              <a:cs typeface="Roboto"/>
              <a:sym typeface="Roboto"/>
            </a:endParaRPr>
          </a:p>
        </p:txBody>
      </p:sp>
      <p:sp>
        <p:nvSpPr>
          <p:cNvPr id="635" name="Google Shape;635;p47"/>
          <p:cNvSpPr/>
          <p:nvPr/>
        </p:nvSpPr>
        <p:spPr>
          <a:xfrm>
            <a:off x="3053400" y="1452500"/>
            <a:ext cx="3037200" cy="4389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accent1"/>
              </a:highlight>
              <a:latin typeface="Roboto"/>
              <a:ea typeface="Roboto"/>
              <a:cs typeface="Roboto"/>
              <a:sym typeface="Roboto"/>
            </a:endParaRPr>
          </a:p>
        </p:txBody>
      </p:sp>
      <p:sp>
        <p:nvSpPr>
          <p:cNvPr id="636" name="Google Shape;636;p47"/>
          <p:cNvSpPr/>
          <p:nvPr/>
        </p:nvSpPr>
        <p:spPr>
          <a:xfrm>
            <a:off x="6098700" y="1452500"/>
            <a:ext cx="3037200" cy="4389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637" name="Google Shape;637;p47"/>
          <p:cNvSpPr txBox="1"/>
          <p:nvPr/>
        </p:nvSpPr>
        <p:spPr>
          <a:xfrm>
            <a:off x="3037200" y="1471850"/>
            <a:ext cx="3053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Roboto"/>
                <a:ea typeface="Roboto"/>
                <a:cs typeface="Roboto"/>
                <a:sym typeface="Roboto"/>
              </a:rPr>
              <a:t>Moderate (2)</a:t>
            </a:r>
            <a:endParaRPr b="1">
              <a:latin typeface="Roboto"/>
              <a:ea typeface="Roboto"/>
              <a:cs typeface="Roboto"/>
              <a:sym typeface="Roboto"/>
            </a:endParaRPr>
          </a:p>
        </p:txBody>
      </p:sp>
      <p:sp>
        <p:nvSpPr>
          <p:cNvPr id="638" name="Google Shape;638;p47"/>
          <p:cNvSpPr txBox="1"/>
          <p:nvPr/>
        </p:nvSpPr>
        <p:spPr>
          <a:xfrm>
            <a:off x="6098700" y="1471850"/>
            <a:ext cx="3037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Roboto"/>
                <a:ea typeface="Roboto"/>
                <a:cs typeface="Roboto"/>
                <a:sym typeface="Roboto"/>
              </a:rPr>
              <a:t>Complex (3)</a:t>
            </a:r>
            <a:endParaRPr b="1">
              <a:latin typeface="Roboto"/>
              <a:ea typeface="Roboto"/>
              <a:cs typeface="Roboto"/>
              <a:sym typeface="Roboto"/>
            </a:endParaRPr>
          </a:p>
        </p:txBody>
      </p:sp>
      <p:pic>
        <p:nvPicPr>
          <p:cNvPr id="639" name="Google Shape;639;p47"/>
          <p:cNvPicPr preferRelativeResize="0"/>
          <p:nvPr/>
        </p:nvPicPr>
        <p:blipFill>
          <a:blip r:embed="rId3">
            <a:alphaModFix/>
          </a:blip>
          <a:stretch>
            <a:fillRect/>
          </a:stretch>
        </p:blipFill>
        <p:spPr>
          <a:xfrm>
            <a:off x="7571025" y="3869100"/>
            <a:ext cx="1572975" cy="136780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3" name="Shape 643"/>
        <p:cNvGrpSpPr/>
        <p:nvPr/>
      </p:nvGrpSpPr>
      <p:grpSpPr>
        <a:xfrm>
          <a:off x="0" y="0"/>
          <a:ext cx="0" cy="0"/>
          <a:chOff x="0" y="0"/>
          <a:chExt cx="0" cy="0"/>
        </a:xfrm>
      </p:grpSpPr>
      <p:sp>
        <p:nvSpPr>
          <p:cNvPr id="644" name="Google Shape;644;p48"/>
          <p:cNvSpPr txBox="1"/>
          <p:nvPr>
            <p:ph type="title"/>
          </p:nvPr>
        </p:nvSpPr>
        <p:spPr>
          <a:xfrm>
            <a:off x="2252550" y="2028825"/>
            <a:ext cx="46389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400"/>
              <a:t>Storyboard and Concept Video</a:t>
            </a:r>
            <a:endParaRPr sz="64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8" name="Shape 648"/>
        <p:cNvGrpSpPr/>
        <p:nvPr/>
      </p:nvGrpSpPr>
      <p:grpSpPr>
        <a:xfrm>
          <a:off x="0" y="0"/>
          <a:ext cx="0" cy="0"/>
          <a:chOff x="0" y="0"/>
          <a:chExt cx="0" cy="0"/>
        </a:xfrm>
      </p:grpSpPr>
      <p:sp>
        <p:nvSpPr>
          <p:cNvPr id="649" name="Google Shape;649;p49"/>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Storyboard</a:t>
            </a:r>
            <a:endParaRPr/>
          </a:p>
        </p:txBody>
      </p:sp>
      <p:pic>
        <p:nvPicPr>
          <p:cNvPr id="650" name="Google Shape;650;p49"/>
          <p:cNvPicPr preferRelativeResize="0"/>
          <p:nvPr/>
        </p:nvPicPr>
        <p:blipFill rotWithShape="1">
          <a:blip r:embed="rId3">
            <a:alphaModFix/>
          </a:blip>
          <a:srcRect b="3614" l="15297" r="10906" t="2988"/>
          <a:stretch/>
        </p:blipFill>
        <p:spPr>
          <a:xfrm rot="-5400000">
            <a:off x="2569187" y="-420139"/>
            <a:ext cx="4005627" cy="6759501"/>
          </a:xfrm>
          <a:prstGeom prst="rect">
            <a:avLst/>
          </a:prstGeom>
          <a:noFill/>
          <a:ln>
            <a:noFill/>
          </a:ln>
        </p:spPr>
      </p:pic>
      <p:sp>
        <p:nvSpPr>
          <p:cNvPr id="651" name="Google Shape;651;p49"/>
          <p:cNvSpPr txBox="1"/>
          <p:nvPr/>
        </p:nvSpPr>
        <p:spPr>
          <a:xfrm>
            <a:off x="5506875" y="4065250"/>
            <a:ext cx="750600" cy="22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Task 3</a:t>
            </a:r>
            <a:endParaRPr>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55" name="Shape 655"/>
        <p:cNvGrpSpPr/>
        <p:nvPr/>
      </p:nvGrpSpPr>
      <p:grpSpPr>
        <a:xfrm>
          <a:off x="0" y="0"/>
          <a:ext cx="0" cy="0"/>
          <a:chOff x="0" y="0"/>
          <a:chExt cx="0" cy="0"/>
        </a:xfrm>
      </p:grpSpPr>
      <p:sp>
        <p:nvSpPr>
          <p:cNvPr id="656" name="Google Shape;656;p50"/>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Storyboard</a:t>
            </a:r>
            <a:endParaRPr/>
          </a:p>
        </p:txBody>
      </p:sp>
      <p:pic>
        <p:nvPicPr>
          <p:cNvPr id="657" name="Google Shape;657;p50"/>
          <p:cNvPicPr preferRelativeResize="0"/>
          <p:nvPr/>
        </p:nvPicPr>
        <p:blipFill rotWithShape="1">
          <a:blip r:embed="rId3">
            <a:alphaModFix/>
          </a:blip>
          <a:srcRect b="11075" l="3786" r="3629" t="11800"/>
          <a:stretch/>
        </p:blipFill>
        <p:spPr>
          <a:xfrm rot="10800000">
            <a:off x="1208426" y="992051"/>
            <a:ext cx="6361974" cy="3975049"/>
          </a:xfrm>
          <a:prstGeom prst="rect">
            <a:avLst/>
          </a:prstGeom>
          <a:noFill/>
          <a:ln>
            <a:noFill/>
          </a:ln>
        </p:spPr>
      </p:pic>
      <p:sp>
        <p:nvSpPr>
          <p:cNvPr id="658" name="Google Shape;658;p50"/>
          <p:cNvSpPr txBox="1"/>
          <p:nvPr/>
        </p:nvSpPr>
        <p:spPr>
          <a:xfrm>
            <a:off x="3772675" y="1606125"/>
            <a:ext cx="750600" cy="22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Task 1</a:t>
            </a:r>
            <a:endParaRPr>
              <a:latin typeface="Roboto"/>
              <a:ea typeface="Roboto"/>
              <a:cs typeface="Roboto"/>
              <a:sym typeface="Roboto"/>
            </a:endParaRPr>
          </a:p>
        </p:txBody>
      </p:sp>
      <p:sp>
        <p:nvSpPr>
          <p:cNvPr id="659" name="Google Shape;659;p50"/>
          <p:cNvSpPr txBox="1"/>
          <p:nvPr/>
        </p:nvSpPr>
        <p:spPr>
          <a:xfrm>
            <a:off x="2691875" y="1660075"/>
            <a:ext cx="750600" cy="22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Task 2</a:t>
            </a:r>
            <a:endParaRPr>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63" name="Shape 663"/>
        <p:cNvGrpSpPr/>
        <p:nvPr/>
      </p:nvGrpSpPr>
      <p:grpSpPr>
        <a:xfrm>
          <a:off x="0" y="0"/>
          <a:ext cx="0" cy="0"/>
          <a:chOff x="0" y="0"/>
          <a:chExt cx="0" cy="0"/>
        </a:xfrm>
      </p:grpSpPr>
      <p:sp>
        <p:nvSpPr>
          <p:cNvPr id="664" name="Google Shape;664;p51"/>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u="sng">
                <a:hlinkClick r:id="rId3"/>
              </a:rPr>
              <a:t>Concept Video</a:t>
            </a:r>
            <a:endParaRPr/>
          </a:p>
        </p:txBody>
      </p:sp>
      <p:pic>
        <p:nvPicPr>
          <p:cNvPr id="665" name="Google Shape;665;p51" title="Three Times | Lifelong Learning Team 2 Concept Video">
            <a:hlinkClick r:id="rId4"/>
          </p:cNvPr>
          <p:cNvPicPr preferRelativeResize="0"/>
          <p:nvPr/>
        </p:nvPicPr>
        <p:blipFill>
          <a:blip r:embed="rId5">
            <a:alphaModFix/>
          </a:blip>
          <a:stretch>
            <a:fillRect/>
          </a:stretch>
        </p:blipFill>
        <p:spPr>
          <a:xfrm>
            <a:off x="1231000" y="1127950"/>
            <a:ext cx="6797550" cy="3823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5"/>
                                        </p:tgtEl>
                                        <p:attrNameLst>
                                          <p:attrName>style.visibility</p:attrName>
                                        </p:attrNameLst>
                                      </p:cBhvr>
                                      <p:to>
                                        <p:strVal val="visible"/>
                                      </p:to>
                                    </p:set>
                                    <p:animEffect filter="fade" transition="in">
                                      <p:cBhvr>
                                        <p:cTn dur="1000"/>
                                        <p:tgtEl>
                                          <p:spTgt spid="6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69" name="Shape 669"/>
        <p:cNvGrpSpPr/>
        <p:nvPr/>
      </p:nvGrpSpPr>
      <p:grpSpPr>
        <a:xfrm>
          <a:off x="0" y="0"/>
          <a:ext cx="0" cy="0"/>
          <a:chOff x="0" y="0"/>
          <a:chExt cx="0" cy="0"/>
        </a:xfrm>
      </p:grpSpPr>
      <p:sp>
        <p:nvSpPr>
          <p:cNvPr id="670" name="Google Shape;670;p52"/>
          <p:cNvSpPr txBox="1"/>
          <p:nvPr>
            <p:ph type="title"/>
          </p:nvPr>
        </p:nvSpPr>
        <p:spPr>
          <a:xfrm>
            <a:off x="2374200" y="1132425"/>
            <a:ext cx="46194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7900"/>
              <a:t>Appendices</a:t>
            </a:r>
            <a:endParaRPr sz="79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53"/>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Appendix A: General Market Research</a:t>
            </a:r>
            <a:endParaRPr/>
          </a:p>
        </p:txBody>
      </p:sp>
      <p:sp>
        <p:nvSpPr>
          <p:cNvPr id="676" name="Google Shape;676;p53"/>
          <p:cNvSpPr txBox="1"/>
          <p:nvPr/>
        </p:nvSpPr>
        <p:spPr>
          <a:xfrm>
            <a:off x="192175" y="1060225"/>
            <a:ext cx="2648700" cy="365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800"/>
              </a:spcBef>
              <a:spcAft>
                <a:spcPts val="0"/>
              </a:spcAft>
              <a:buClr>
                <a:schemeClr val="dk1"/>
              </a:buClr>
              <a:buSzPts val="1100"/>
              <a:buFont typeface="Arial"/>
              <a:buNone/>
            </a:pPr>
            <a:r>
              <a:rPr lang="en" sz="700">
                <a:solidFill>
                  <a:schemeClr val="dk1"/>
                </a:solidFill>
              </a:rPr>
              <a:t>Solution 1: QueueStatus</a:t>
            </a:r>
            <a:endParaRPr b="1" sz="700">
              <a:solidFill>
                <a:schemeClr val="dk1"/>
              </a:solidFill>
            </a:endParaRPr>
          </a:p>
          <a:p>
            <a:pPr indent="0" lvl="0" marL="0" rtl="0" algn="l">
              <a:lnSpc>
                <a:spcPct val="100000"/>
              </a:lnSpc>
              <a:spcBef>
                <a:spcPts val="1000"/>
              </a:spcBef>
              <a:spcAft>
                <a:spcPts val="0"/>
              </a:spcAft>
              <a:buClr>
                <a:schemeClr val="dk1"/>
              </a:buClr>
              <a:buSzPts val="1100"/>
              <a:buFont typeface="Arial"/>
              <a:buNone/>
            </a:pPr>
            <a:r>
              <a:rPr b="1" lang="en" sz="700">
                <a:solidFill>
                  <a:schemeClr val="dk1"/>
                </a:solidFill>
              </a:rPr>
              <a:t>It would be game-changing</a:t>
            </a:r>
            <a:r>
              <a:rPr lang="en" sz="700">
                <a:solidFill>
                  <a:schemeClr val="dk1"/>
                </a:solidFill>
              </a:rPr>
              <a:t> for students to not worry about missing their opportunity while making use of the time they spend waiting for their turn.</a:t>
            </a:r>
            <a:endParaRPr i="1" sz="700">
              <a:solidFill>
                <a:schemeClr val="dk1"/>
              </a:solidFill>
              <a:highlight>
                <a:srgbClr val="FFFF00"/>
              </a:highlight>
            </a:endParaRPr>
          </a:p>
          <a:p>
            <a:pPr indent="0" lvl="0" marL="0" rtl="0" algn="l">
              <a:lnSpc>
                <a:spcPct val="100000"/>
              </a:lnSpc>
              <a:spcBef>
                <a:spcPts val="1000"/>
              </a:spcBef>
              <a:spcAft>
                <a:spcPts val="0"/>
              </a:spcAft>
              <a:buClr>
                <a:schemeClr val="dk1"/>
              </a:buClr>
              <a:buSzPts val="1100"/>
              <a:buFont typeface="Arial"/>
              <a:buNone/>
            </a:pPr>
            <a:r>
              <a:rPr i="1" lang="en" sz="700">
                <a:solidFill>
                  <a:schemeClr val="dk1"/>
                </a:solidFill>
                <a:highlight>
                  <a:srgbClr val="FFFF00"/>
                </a:highlight>
              </a:rPr>
              <a:t>HMW make the wait for office hours just as much an opportunity for learning as the time spent with the teacher themself?</a:t>
            </a:r>
            <a:endParaRPr i="1" sz="700">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t/>
            </a:r>
            <a:endParaRPr i="1" sz="700">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t/>
            </a:r>
            <a:endParaRPr i="1" sz="700">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rPr b="1" lang="en" sz="700">
                <a:solidFill>
                  <a:schemeClr val="dk1"/>
                </a:solidFill>
              </a:rPr>
              <a:t>Solution: </a:t>
            </a:r>
            <a:r>
              <a:rPr lang="en" sz="700">
                <a:solidFill>
                  <a:schemeClr val="dk1"/>
                </a:solidFill>
              </a:rPr>
              <a:t>Group students with the same question together, and notify them when they reach the front of the queue</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n" sz="700">
                <a:solidFill>
                  <a:schemeClr val="dk1"/>
                </a:solidFill>
              </a:rPr>
              <a:t>Market Research:</a:t>
            </a:r>
            <a:endParaRPr b="1" sz="7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700">
              <a:solidFill>
                <a:schemeClr val="dk1"/>
              </a:solidFill>
            </a:endParaRPr>
          </a:p>
          <a:p>
            <a:pPr indent="-273050" lvl="0" marL="457200" rtl="0" algn="l">
              <a:lnSpc>
                <a:spcPct val="100000"/>
              </a:lnSpc>
              <a:spcBef>
                <a:spcPts val="0"/>
              </a:spcBef>
              <a:spcAft>
                <a:spcPts val="0"/>
              </a:spcAft>
              <a:buClr>
                <a:schemeClr val="dk1"/>
              </a:buClr>
              <a:buSzPts val="700"/>
              <a:buChar char="-"/>
            </a:pPr>
            <a:r>
              <a:rPr b="1" lang="en" sz="700">
                <a:solidFill>
                  <a:schemeClr val="dk1"/>
                </a:solidFill>
              </a:rPr>
              <a:t>Clockwise:</a:t>
            </a:r>
            <a:r>
              <a:rPr lang="en" sz="700">
                <a:solidFill>
                  <a:schemeClr val="dk1"/>
                </a:solidFill>
              </a:rPr>
              <a:t> Semi-Smart Scheduling Tool for Personal 1:1 OH, their blog post (</a:t>
            </a:r>
            <a:r>
              <a:rPr lang="en" sz="700" u="sng">
                <a:solidFill>
                  <a:srgbClr val="1155CC"/>
                </a:solidFill>
                <a:hlinkClick r:id="rId3">
                  <a:extLst>
                    <a:ext uri="{A12FA001-AC4F-418D-AE19-62706E023703}">
                      <ahyp:hlinkClr val="tx"/>
                    </a:ext>
                  </a:extLst>
                </a:hlinkClick>
              </a:rPr>
              <a:t>https://www.getclockwise.com/blog/office-hours</a:t>
            </a:r>
            <a:r>
              <a:rPr lang="en" sz="700">
                <a:solidFill>
                  <a:schemeClr val="dk1"/>
                </a:solidFill>
              </a:rPr>
              <a:t>) also highlights some other popular options.</a:t>
            </a:r>
            <a:endParaRPr sz="700">
              <a:solidFill>
                <a:schemeClr val="dk1"/>
              </a:solidFill>
            </a:endParaRPr>
          </a:p>
          <a:p>
            <a:pPr indent="-273050" lvl="0" marL="457200" rtl="0" algn="l">
              <a:lnSpc>
                <a:spcPct val="100000"/>
              </a:lnSpc>
              <a:spcBef>
                <a:spcPts val="0"/>
              </a:spcBef>
              <a:spcAft>
                <a:spcPts val="0"/>
              </a:spcAft>
              <a:buClr>
                <a:schemeClr val="dk1"/>
              </a:buClr>
              <a:buSzPts val="700"/>
              <a:buChar char="-"/>
            </a:pPr>
            <a:r>
              <a:rPr lang="en" sz="700">
                <a:solidFill>
                  <a:schemeClr val="dk1"/>
                </a:solidFill>
              </a:rPr>
              <a:t>Calendly Scheduling</a:t>
            </a:r>
            <a:endParaRPr sz="700">
              <a:solidFill>
                <a:schemeClr val="dk1"/>
              </a:solidFill>
            </a:endParaRPr>
          </a:p>
          <a:p>
            <a:pPr indent="-273050" lvl="0" marL="457200" rtl="0" algn="l">
              <a:lnSpc>
                <a:spcPct val="100000"/>
              </a:lnSpc>
              <a:spcBef>
                <a:spcPts val="0"/>
              </a:spcBef>
              <a:spcAft>
                <a:spcPts val="0"/>
              </a:spcAft>
              <a:buClr>
                <a:schemeClr val="dk1"/>
              </a:buClr>
              <a:buSzPts val="700"/>
              <a:buChar char="-"/>
            </a:pPr>
            <a:r>
              <a:rPr lang="en" sz="700">
                <a:solidFill>
                  <a:schemeClr val="dk1"/>
                </a:solidFill>
              </a:rPr>
              <a:t>LeadMonk Scheduling</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n" sz="700">
                <a:solidFill>
                  <a:schemeClr val="dk1"/>
                </a:solidFill>
              </a:rPr>
              <a:t>Bottom Line:</a:t>
            </a:r>
            <a:r>
              <a:rPr lang="en" sz="700">
                <a:solidFill>
                  <a:schemeClr val="dk1"/>
                </a:solidFill>
              </a:rPr>
              <a:t> Basically all are meeting scheduling apps, no good OH app. I know Cal has their own (according to Julia), and there is QueueStatus.</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700">
              <a:solidFill>
                <a:schemeClr val="dk1"/>
              </a:solidFill>
              <a:highlight>
                <a:srgbClr val="FFFF00"/>
              </a:highlight>
            </a:endParaRPr>
          </a:p>
          <a:p>
            <a:pPr indent="0" lvl="0" marL="0" rtl="0" algn="l">
              <a:lnSpc>
                <a:spcPct val="100000"/>
              </a:lnSpc>
              <a:spcBef>
                <a:spcPts val="1800"/>
              </a:spcBef>
              <a:spcAft>
                <a:spcPts val="0"/>
              </a:spcAft>
              <a:buNone/>
            </a:pPr>
            <a:r>
              <a:rPr lang="en" sz="700">
                <a:solidFill>
                  <a:schemeClr val="dk1"/>
                </a:solidFill>
              </a:rPr>
              <a:t>THOUGHTS: Already exists!</a:t>
            </a:r>
            <a:endParaRPr sz="700">
              <a:solidFill>
                <a:schemeClr val="dk1"/>
              </a:solidFill>
            </a:endParaRPr>
          </a:p>
          <a:p>
            <a:pPr indent="0" lvl="0" marL="0" rtl="0" algn="l">
              <a:lnSpc>
                <a:spcPct val="100000"/>
              </a:lnSpc>
              <a:spcBef>
                <a:spcPts val="600"/>
              </a:spcBef>
              <a:spcAft>
                <a:spcPts val="0"/>
              </a:spcAft>
              <a:buNone/>
            </a:pPr>
            <a:r>
              <a:t/>
            </a:r>
            <a:endParaRPr sz="500">
              <a:latin typeface="Roboto"/>
              <a:ea typeface="Roboto"/>
              <a:cs typeface="Roboto"/>
              <a:sym typeface="Roboto"/>
            </a:endParaRPr>
          </a:p>
        </p:txBody>
      </p:sp>
      <p:sp>
        <p:nvSpPr>
          <p:cNvPr id="677" name="Google Shape;677;p53"/>
          <p:cNvSpPr txBox="1"/>
          <p:nvPr/>
        </p:nvSpPr>
        <p:spPr>
          <a:xfrm>
            <a:off x="3088800" y="1060225"/>
            <a:ext cx="2648700" cy="365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800"/>
              </a:spcBef>
              <a:spcAft>
                <a:spcPts val="0"/>
              </a:spcAft>
              <a:buClr>
                <a:schemeClr val="dk1"/>
              </a:buClr>
              <a:buSzPts val="1100"/>
              <a:buFont typeface="Arial"/>
              <a:buNone/>
            </a:pPr>
            <a:r>
              <a:rPr lang="en" sz="700">
                <a:solidFill>
                  <a:schemeClr val="dk1"/>
                </a:solidFill>
              </a:rPr>
              <a:t>Solution 2: Iterative Writing Process</a:t>
            </a:r>
            <a:endParaRPr i="1" sz="700">
              <a:solidFill>
                <a:schemeClr val="dk1"/>
              </a:solidFill>
              <a:highlight>
                <a:srgbClr val="FFFF00"/>
              </a:highlight>
            </a:endParaRPr>
          </a:p>
          <a:p>
            <a:pPr indent="0" lvl="0" marL="0" rtl="0" algn="l">
              <a:lnSpc>
                <a:spcPct val="100000"/>
              </a:lnSpc>
              <a:spcBef>
                <a:spcPts val="600"/>
              </a:spcBef>
              <a:spcAft>
                <a:spcPts val="0"/>
              </a:spcAft>
              <a:buClr>
                <a:schemeClr val="dk1"/>
              </a:buClr>
              <a:buSzPts val="1100"/>
              <a:buFont typeface="Arial"/>
              <a:buNone/>
            </a:pPr>
            <a:r>
              <a:rPr b="1" lang="en" sz="700">
                <a:solidFill>
                  <a:schemeClr val="dk1"/>
                </a:solidFill>
              </a:rPr>
              <a:t>It would be game-changing</a:t>
            </a:r>
            <a:r>
              <a:rPr lang="en" sz="700">
                <a:solidFill>
                  <a:schemeClr val="dk1"/>
                </a:solidFill>
              </a:rPr>
              <a:t> for teachers to not have to worry about students using AI to cheat.</a:t>
            </a:r>
            <a:endParaRPr sz="700">
              <a:solidFill>
                <a:schemeClr val="dk1"/>
              </a:solidFill>
            </a:endParaRPr>
          </a:p>
          <a:p>
            <a:pPr indent="0" lvl="0" marL="0" rtl="0" algn="l">
              <a:lnSpc>
                <a:spcPct val="100000"/>
              </a:lnSpc>
              <a:spcBef>
                <a:spcPts val="1000"/>
              </a:spcBef>
              <a:spcAft>
                <a:spcPts val="0"/>
              </a:spcAft>
              <a:buClr>
                <a:schemeClr val="dk1"/>
              </a:buClr>
              <a:buSzPts val="1100"/>
              <a:buFont typeface="Arial"/>
              <a:buNone/>
            </a:pPr>
            <a:r>
              <a:rPr i="1" lang="en" sz="700">
                <a:solidFill>
                  <a:schemeClr val="dk1"/>
                </a:solidFill>
                <a:highlight>
                  <a:srgbClr val="FFFF00"/>
                </a:highlight>
              </a:rPr>
              <a:t>HMW allow students to document their writing process and progress throughout an assignment?</a:t>
            </a:r>
            <a:endParaRPr i="1" sz="700">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t/>
            </a:r>
            <a:endParaRPr i="1" sz="700">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t/>
            </a:r>
            <a:endParaRPr i="1" sz="700">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rPr b="1" lang="en" sz="700">
                <a:solidFill>
                  <a:schemeClr val="dk1"/>
                </a:solidFill>
              </a:rPr>
              <a:t>Solution:</a:t>
            </a:r>
            <a:r>
              <a:rPr lang="en" sz="700">
                <a:solidFill>
                  <a:schemeClr val="dk1"/>
                </a:solidFill>
              </a:rPr>
              <a:t> Build a system that supports an iterative writing process where all changes are tracked. Students are required to outline, revise, and reflect on their writing.</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i="1" sz="700">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rPr b="1" lang="en" sz="700">
                <a:solidFill>
                  <a:schemeClr val="dk1"/>
                </a:solidFill>
              </a:rPr>
              <a:t>Market Research:</a:t>
            </a:r>
            <a:endParaRPr b="1" sz="7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700">
                <a:solidFill>
                  <a:schemeClr val="dk1"/>
                </a:solidFill>
              </a:rPr>
              <a:t>One teacher mentioned: </a:t>
            </a:r>
            <a:r>
              <a:rPr lang="en" sz="700" u="sng">
                <a:solidFill>
                  <a:srgbClr val="1155CC"/>
                </a:solidFill>
                <a:hlinkClick r:id="rId4">
                  <a:extLst>
                    <a:ext uri="{A12FA001-AC4F-418D-AE19-62706E023703}">
                      <ahyp:hlinkClr val="tx"/>
                    </a:ext>
                  </a:extLst>
                </a:hlinkClick>
              </a:rPr>
              <a:t>https://chrome.google.com/webstore/detail/draftback/nnajoiemfpldioamchanognpjmocgkbg</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700">
                <a:solidFill>
                  <a:schemeClr val="dk1"/>
                </a:solidFill>
              </a:rPr>
              <a:t>But just does version history</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700" u="sng">
                <a:solidFill>
                  <a:srgbClr val="1155CC"/>
                </a:solidFill>
                <a:hlinkClick r:id="rId5">
                  <a:extLst>
                    <a:ext uri="{A12FA001-AC4F-418D-AE19-62706E023703}">
                      <ahyp:hlinkClr val="tx"/>
                    </a:ext>
                  </a:extLst>
                </a:hlinkClick>
              </a:rPr>
              <a:t>https://www.techlearning.com/how-to/how-to-prevent-chatgpt-cheating</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700" u="sng">
                <a:solidFill>
                  <a:srgbClr val="1155CC"/>
                </a:solidFill>
                <a:hlinkClick r:id="rId6">
                  <a:extLst>
                    <a:ext uri="{A12FA001-AC4F-418D-AE19-62706E023703}">
                      <ahyp:hlinkClr val="tx"/>
                    </a:ext>
                  </a:extLst>
                </a:hlinkClick>
              </a:rPr>
              <a:t>https://www.joshpeete.com/outsmarting-ai-5-foolproof-ways-to-prevent-students-from-cheating-with-chatgpt-and-ai-technology/</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700">
                <a:solidFill>
                  <a:schemeClr val="dk1"/>
                </a:solidFill>
              </a:rPr>
              <a:t>^ Does not mention process platforms, does mention falliability of ChatGPT detectors</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700" u="sng">
                <a:solidFill>
                  <a:srgbClr val="1155CC"/>
                </a:solidFill>
                <a:hlinkClick r:id="rId7">
                  <a:extLst>
                    <a:ext uri="{A12FA001-AC4F-418D-AE19-62706E023703}">
                      <ahyp:hlinkClr val="tx"/>
                    </a:ext>
                  </a:extLst>
                </a:hlinkClick>
              </a:rPr>
              <a:t>https://usingeducationaltechnology.com/online-tools-to-help-teachers-teach-the-writing-process-guest-post/</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700">
                <a:solidFill>
                  <a:schemeClr val="dk1"/>
                </a:solidFill>
              </a:rPr>
              <a:t>^ Does not highlight any unified tool-just ones for each part of the proccess</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700">
                <a:solidFill>
                  <a:schemeClr val="dk1"/>
                </a:solidFill>
              </a:rPr>
              <a:t>THOUGHTS:</a:t>
            </a:r>
            <a:endParaRPr sz="700">
              <a:solidFill>
                <a:schemeClr val="dk1"/>
              </a:solidFill>
            </a:endParaRPr>
          </a:p>
          <a:p>
            <a:pPr indent="-273050" lvl="0" marL="457200" rtl="0" algn="l">
              <a:lnSpc>
                <a:spcPct val="100000"/>
              </a:lnSpc>
              <a:spcBef>
                <a:spcPts val="0"/>
              </a:spcBef>
              <a:spcAft>
                <a:spcPts val="0"/>
              </a:spcAft>
              <a:buClr>
                <a:schemeClr val="dk1"/>
              </a:buClr>
              <a:buSzPts val="700"/>
              <a:buChar char="-"/>
            </a:pPr>
            <a:r>
              <a:rPr lang="en" sz="700">
                <a:solidFill>
                  <a:schemeClr val="dk1"/>
                </a:solidFill>
              </a:rPr>
              <a:t>Genuinely new tool</a:t>
            </a:r>
            <a:endParaRPr sz="700">
              <a:solidFill>
                <a:schemeClr val="dk1"/>
              </a:solidFill>
            </a:endParaRPr>
          </a:p>
          <a:p>
            <a:pPr indent="-273050" lvl="0" marL="457200" rtl="0" algn="l">
              <a:lnSpc>
                <a:spcPct val="100000"/>
              </a:lnSpc>
              <a:spcBef>
                <a:spcPts val="0"/>
              </a:spcBef>
              <a:spcAft>
                <a:spcPts val="0"/>
              </a:spcAft>
              <a:buClr>
                <a:schemeClr val="dk1"/>
              </a:buClr>
              <a:buSzPts val="700"/>
              <a:buChar char="-"/>
            </a:pPr>
            <a:r>
              <a:rPr lang="en" sz="700">
                <a:solidFill>
                  <a:schemeClr val="dk1"/>
                </a:solidFill>
              </a:rPr>
              <a:t>More geared towards original target group!</a:t>
            </a:r>
            <a:endParaRPr sz="700">
              <a:solidFill>
                <a:schemeClr val="dk1"/>
              </a:solidFill>
            </a:endParaRPr>
          </a:p>
          <a:p>
            <a:pPr indent="0" lvl="0" marL="0" rtl="0" algn="l">
              <a:lnSpc>
                <a:spcPct val="100000"/>
              </a:lnSpc>
              <a:spcBef>
                <a:spcPts val="0"/>
              </a:spcBef>
              <a:spcAft>
                <a:spcPts val="0"/>
              </a:spcAft>
              <a:buNone/>
            </a:pPr>
            <a:r>
              <a:t/>
            </a:r>
            <a:endParaRPr sz="700">
              <a:latin typeface="Roboto"/>
              <a:ea typeface="Roboto"/>
              <a:cs typeface="Roboto"/>
              <a:sym typeface="Roboto"/>
            </a:endParaRPr>
          </a:p>
        </p:txBody>
      </p:sp>
      <p:sp>
        <p:nvSpPr>
          <p:cNvPr id="678" name="Google Shape;678;p53"/>
          <p:cNvSpPr txBox="1"/>
          <p:nvPr/>
        </p:nvSpPr>
        <p:spPr>
          <a:xfrm>
            <a:off x="6203450" y="1060225"/>
            <a:ext cx="2648700" cy="365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800"/>
              </a:spcBef>
              <a:spcAft>
                <a:spcPts val="0"/>
              </a:spcAft>
              <a:buClr>
                <a:schemeClr val="dk1"/>
              </a:buClr>
              <a:buSzPts val="1100"/>
              <a:buFont typeface="Arial"/>
              <a:buNone/>
            </a:pPr>
            <a:r>
              <a:rPr lang="en" sz="700">
                <a:solidFill>
                  <a:schemeClr val="dk1"/>
                </a:solidFill>
              </a:rPr>
              <a:t>Solution 3: Peer-Grading</a:t>
            </a:r>
            <a:endParaRPr sz="700">
              <a:solidFill>
                <a:schemeClr val="dk1"/>
              </a:solidFill>
            </a:endParaRPr>
          </a:p>
          <a:p>
            <a:pPr indent="0" lvl="0" marL="0" rtl="0" algn="l">
              <a:lnSpc>
                <a:spcPct val="100000"/>
              </a:lnSpc>
              <a:spcBef>
                <a:spcPts val="600"/>
              </a:spcBef>
              <a:spcAft>
                <a:spcPts val="0"/>
              </a:spcAft>
              <a:buClr>
                <a:schemeClr val="dk1"/>
              </a:buClr>
              <a:buSzPts val="1100"/>
              <a:buFont typeface="Arial"/>
              <a:buNone/>
            </a:pPr>
            <a:r>
              <a:rPr b="1" lang="en" sz="700">
                <a:solidFill>
                  <a:schemeClr val="dk1"/>
                </a:solidFill>
              </a:rPr>
              <a:t>It would be game changing</a:t>
            </a:r>
            <a:r>
              <a:rPr lang="en" sz="700">
                <a:solidFill>
                  <a:schemeClr val="dk1"/>
                </a:solidFill>
              </a:rPr>
              <a:t> if students could get in-depth feedback on their work without it interfering with her other responsibilities as a teacher like designing lesson plans and meeting one-on-one with students.</a:t>
            </a:r>
            <a:endParaRPr sz="700">
              <a:solidFill>
                <a:schemeClr val="dk1"/>
              </a:solidFill>
            </a:endParaRPr>
          </a:p>
          <a:p>
            <a:pPr indent="0" lvl="0" marL="0" rtl="0" algn="l">
              <a:lnSpc>
                <a:spcPct val="100000"/>
              </a:lnSpc>
              <a:spcBef>
                <a:spcPts val="1000"/>
              </a:spcBef>
              <a:spcAft>
                <a:spcPts val="0"/>
              </a:spcAft>
              <a:buClr>
                <a:schemeClr val="dk1"/>
              </a:buClr>
              <a:buSzPts val="1100"/>
              <a:buFont typeface="Arial"/>
              <a:buNone/>
            </a:pPr>
            <a:r>
              <a:rPr i="1" lang="en" sz="700">
                <a:solidFill>
                  <a:schemeClr val="dk1"/>
                </a:solidFill>
                <a:highlight>
                  <a:srgbClr val="FFFF00"/>
                </a:highlight>
              </a:rPr>
              <a:t>HMW direct the teachers' attention to the assignments that need the most help?</a:t>
            </a:r>
            <a:endParaRPr i="1" sz="700">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t/>
            </a:r>
            <a:endParaRPr i="1" sz="700">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t/>
            </a:r>
            <a:endParaRPr i="1" sz="700">
              <a:solidFill>
                <a:schemeClr val="dk1"/>
              </a:solidFill>
              <a:highlight>
                <a:srgbClr val="FFFF00"/>
              </a:highlight>
            </a:endParaRPr>
          </a:p>
          <a:p>
            <a:pPr indent="0" lvl="0" marL="0" rtl="0" algn="l">
              <a:lnSpc>
                <a:spcPct val="100000"/>
              </a:lnSpc>
              <a:spcBef>
                <a:spcPts val="0"/>
              </a:spcBef>
              <a:spcAft>
                <a:spcPts val="0"/>
              </a:spcAft>
              <a:buClr>
                <a:schemeClr val="dk1"/>
              </a:buClr>
              <a:buSzPts val="1100"/>
              <a:buFont typeface="Arial"/>
              <a:buNone/>
            </a:pPr>
            <a:r>
              <a:rPr b="1" lang="en" sz="700">
                <a:solidFill>
                  <a:schemeClr val="dk1"/>
                </a:solidFill>
              </a:rPr>
              <a:t>Solution: </a:t>
            </a:r>
            <a:r>
              <a:rPr lang="en" sz="700">
                <a:solidFill>
                  <a:schemeClr val="dk1"/>
                </a:solidFill>
              </a:rPr>
              <a:t>Make peer grading easier and allow students to flag assignments that need help. Identify which students’ opinions to trust most over time.</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70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n" sz="700">
                <a:solidFill>
                  <a:schemeClr val="dk1"/>
                </a:solidFill>
              </a:rPr>
              <a:t>Market Research:</a:t>
            </a:r>
            <a:endParaRPr b="1" sz="7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b="1" sz="700">
              <a:solidFill>
                <a:schemeClr val="dk1"/>
              </a:solidFill>
            </a:endParaRPr>
          </a:p>
          <a:p>
            <a:pPr indent="-273050" lvl="0" marL="457200" rtl="0" algn="l">
              <a:lnSpc>
                <a:spcPct val="100000"/>
              </a:lnSpc>
              <a:spcBef>
                <a:spcPts val="0"/>
              </a:spcBef>
              <a:spcAft>
                <a:spcPts val="0"/>
              </a:spcAft>
              <a:buClr>
                <a:schemeClr val="dk1"/>
              </a:buClr>
              <a:buSzPts val="700"/>
              <a:buChar char="●"/>
            </a:pPr>
            <a:r>
              <a:rPr b="1" lang="en" sz="700" u="sng">
                <a:solidFill>
                  <a:srgbClr val="1155CC"/>
                </a:solidFill>
                <a:hlinkClick r:id="rId8">
                  <a:extLst>
                    <a:ext uri="{A12FA001-AC4F-418D-AE19-62706E023703}">
                      <ahyp:hlinkClr val="tx"/>
                    </a:ext>
                  </a:extLst>
                </a:hlinkClick>
              </a:rPr>
              <a:t>https://www.peergrade.io/</a:t>
            </a:r>
            <a:r>
              <a:rPr b="1" lang="en" sz="700">
                <a:solidFill>
                  <a:schemeClr val="dk1"/>
                </a:solidFill>
              </a:rPr>
              <a:t> - </a:t>
            </a:r>
            <a:r>
              <a:rPr lang="en" sz="700">
                <a:solidFill>
                  <a:schemeClr val="dk1"/>
                </a:solidFill>
              </a:rPr>
              <a:t>Teacher assigns assignment and students grade each other</a:t>
            </a:r>
            <a:endParaRPr sz="700">
              <a:solidFill>
                <a:schemeClr val="dk1"/>
              </a:solidFill>
            </a:endParaRPr>
          </a:p>
          <a:p>
            <a:pPr indent="-273050" lvl="0" marL="457200" rtl="0" algn="l">
              <a:lnSpc>
                <a:spcPct val="100000"/>
              </a:lnSpc>
              <a:spcBef>
                <a:spcPts val="0"/>
              </a:spcBef>
              <a:spcAft>
                <a:spcPts val="0"/>
              </a:spcAft>
              <a:buClr>
                <a:schemeClr val="dk1"/>
              </a:buClr>
              <a:buSzPts val="700"/>
              <a:buChar char="●"/>
            </a:pPr>
            <a:r>
              <a:rPr b="1" lang="en" sz="700" u="sng">
                <a:solidFill>
                  <a:srgbClr val="1155CC"/>
                </a:solidFill>
                <a:hlinkClick r:id="rId9">
                  <a:extLst>
                    <a:ext uri="{A12FA001-AC4F-418D-AE19-62706E023703}">
                      <ahyp:hlinkClr val="tx"/>
                    </a:ext>
                  </a:extLst>
                </a:hlinkClick>
              </a:rPr>
              <a:t>Feedback Fruits</a:t>
            </a:r>
            <a:r>
              <a:rPr b="1" lang="en" sz="700">
                <a:solidFill>
                  <a:schemeClr val="dk1"/>
                </a:solidFill>
              </a:rPr>
              <a:t>: </a:t>
            </a:r>
            <a:r>
              <a:rPr lang="en" sz="700">
                <a:solidFill>
                  <a:schemeClr val="dk1"/>
                </a:solidFill>
              </a:rPr>
              <a:t>Students can provide peer feedback based on instructors’ predefined criteria allowing instructors to access student learning analytics</a:t>
            </a:r>
            <a:endParaRPr sz="700">
              <a:solidFill>
                <a:schemeClr val="dk1"/>
              </a:solidFill>
            </a:endParaRPr>
          </a:p>
          <a:p>
            <a:pPr indent="-273050" lvl="0" marL="457200" rtl="0" algn="l">
              <a:lnSpc>
                <a:spcPct val="100000"/>
              </a:lnSpc>
              <a:spcBef>
                <a:spcPts val="0"/>
              </a:spcBef>
              <a:spcAft>
                <a:spcPts val="0"/>
              </a:spcAft>
              <a:buClr>
                <a:schemeClr val="dk1"/>
              </a:buClr>
              <a:buSzPts val="700"/>
              <a:buChar char="●"/>
            </a:pPr>
            <a:r>
              <a:rPr lang="en" sz="700" u="sng">
                <a:solidFill>
                  <a:srgbClr val="1155CC"/>
                </a:solidFill>
                <a:hlinkClick r:id="rId10">
                  <a:extLst>
                    <a:ext uri="{A12FA001-AC4F-418D-AE19-62706E023703}">
                      <ahyp:hlinkClr val="tx"/>
                    </a:ext>
                  </a:extLst>
                </a:hlinkClick>
              </a:rPr>
              <a:t>https://www.crowdgrader.org/</a:t>
            </a:r>
            <a:r>
              <a:rPr lang="en" sz="700">
                <a:solidFill>
                  <a:schemeClr val="dk1"/>
                </a:solidFill>
              </a:rPr>
              <a:t> - Teacher assigns students with rubric and students grade each other</a:t>
            </a:r>
            <a:endParaRPr sz="700">
              <a:solidFill>
                <a:schemeClr val="dk1"/>
              </a:solidFill>
            </a:endParaRPr>
          </a:p>
          <a:p>
            <a:pPr indent="-273050" lvl="0" marL="457200" rtl="0" algn="l">
              <a:lnSpc>
                <a:spcPct val="100000"/>
              </a:lnSpc>
              <a:spcBef>
                <a:spcPts val="0"/>
              </a:spcBef>
              <a:spcAft>
                <a:spcPts val="0"/>
              </a:spcAft>
              <a:buClr>
                <a:schemeClr val="dk1"/>
              </a:buClr>
              <a:buSzPts val="700"/>
              <a:buChar char="●"/>
            </a:pPr>
            <a:r>
              <a:rPr lang="en" sz="700" u="sng">
                <a:solidFill>
                  <a:srgbClr val="1155CC"/>
                </a:solidFill>
                <a:hlinkClick r:id="rId11">
                  <a:extLst>
                    <a:ext uri="{A12FA001-AC4F-418D-AE19-62706E023703}">
                      <ahyp:hlinkClr val="tx"/>
                    </a:ext>
                  </a:extLst>
                </a:hlinkClick>
              </a:rPr>
              <a:t>https://clever.com/library/app/peergrade</a:t>
            </a:r>
            <a:r>
              <a:rPr lang="en" sz="700">
                <a:solidFill>
                  <a:schemeClr val="dk1"/>
                </a:solidFill>
              </a:rPr>
              <a:t> - Anonymous feedback peer grading</a:t>
            </a:r>
            <a:endParaRPr sz="700">
              <a:solidFill>
                <a:schemeClr val="dk1"/>
              </a:solidFill>
            </a:endParaRPr>
          </a:p>
          <a:p>
            <a:pPr indent="-273050" lvl="0" marL="457200" rtl="0" algn="l">
              <a:lnSpc>
                <a:spcPct val="100000"/>
              </a:lnSpc>
              <a:spcBef>
                <a:spcPts val="0"/>
              </a:spcBef>
              <a:spcAft>
                <a:spcPts val="0"/>
              </a:spcAft>
              <a:buClr>
                <a:schemeClr val="dk1"/>
              </a:buClr>
              <a:buSzPts val="700"/>
              <a:buChar char="●"/>
            </a:pPr>
            <a:r>
              <a:rPr b="1" lang="en" sz="700" u="sng">
                <a:solidFill>
                  <a:srgbClr val="1155CC"/>
                </a:solidFill>
                <a:hlinkClick r:id="rId12">
                  <a:extLst>
                    <a:ext uri="{A12FA001-AC4F-418D-AE19-62706E023703}">
                      <ahyp:hlinkClr val="tx"/>
                    </a:ext>
                  </a:extLst>
                </a:hlinkClick>
              </a:rPr>
              <a:t>Peer Studio</a:t>
            </a:r>
            <a:r>
              <a:rPr b="1" lang="en" sz="700">
                <a:solidFill>
                  <a:schemeClr val="dk1"/>
                </a:solidFill>
              </a:rPr>
              <a:t>:</a:t>
            </a:r>
            <a:r>
              <a:rPr lang="en" sz="700">
                <a:solidFill>
                  <a:schemeClr val="dk1"/>
                </a:solidFill>
              </a:rPr>
              <a:t> PeerStudio creates an opportunity to see inspiring work and get more feedback on it. Instructors also tell us that their students enjoy writing, designing and completing assignments for a real audience, and how the benefits of peer reviewing spill over into clearer presentations and more insightful questions in class. (Used by many universities already)</a:t>
            </a:r>
            <a:endParaRPr sz="700">
              <a:solidFill>
                <a:schemeClr val="dk1"/>
              </a:solidFill>
            </a:endParaRPr>
          </a:p>
          <a:p>
            <a:pPr indent="0" lvl="0" marL="0" rtl="0" algn="l">
              <a:lnSpc>
                <a:spcPct val="100000"/>
              </a:lnSpc>
              <a:spcBef>
                <a:spcPts val="0"/>
              </a:spcBef>
              <a:spcAft>
                <a:spcPts val="0"/>
              </a:spcAft>
              <a:buNone/>
            </a:pPr>
            <a:r>
              <a:t/>
            </a:r>
            <a:endParaRPr sz="700">
              <a:latin typeface="Roboto"/>
              <a:ea typeface="Roboto"/>
              <a:cs typeface="Roboto"/>
              <a:sym typeface="Roboto"/>
            </a:endParaRPr>
          </a:p>
        </p:txBody>
      </p:sp>
      <p:sp>
        <p:nvSpPr>
          <p:cNvPr id="679" name="Google Shape;679;p53"/>
          <p:cNvSpPr txBox="1"/>
          <p:nvPr/>
        </p:nvSpPr>
        <p:spPr>
          <a:xfrm>
            <a:off x="6717625" y="4152575"/>
            <a:ext cx="243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1" name="Shape 231"/>
        <p:cNvGrpSpPr/>
        <p:nvPr/>
      </p:nvGrpSpPr>
      <p:grpSpPr>
        <a:xfrm>
          <a:off x="0" y="0"/>
          <a:ext cx="0" cy="0"/>
          <a:chOff x="0" y="0"/>
          <a:chExt cx="0" cy="0"/>
        </a:xfrm>
      </p:grpSpPr>
      <p:sp>
        <p:nvSpPr>
          <p:cNvPr id="232" name="Google Shape;232;p27"/>
          <p:cNvSpPr txBox="1"/>
          <p:nvPr>
            <p:ph type="title"/>
          </p:nvPr>
        </p:nvSpPr>
        <p:spPr>
          <a:xfrm>
            <a:off x="190000" y="2108850"/>
            <a:ext cx="18696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Seamus</a:t>
            </a:r>
            <a:endParaRPr/>
          </a:p>
        </p:txBody>
      </p:sp>
      <p:sp>
        <p:nvSpPr>
          <p:cNvPr id="233" name="Google Shape;233;p27"/>
          <p:cNvSpPr txBox="1"/>
          <p:nvPr>
            <p:ph idx="1" type="subTitle"/>
          </p:nvPr>
        </p:nvSpPr>
        <p:spPr>
          <a:xfrm>
            <a:off x="190000" y="3526350"/>
            <a:ext cx="1869600" cy="9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2"/>
                </a:solidFill>
              </a:rPr>
              <a:t>Public Policy</a:t>
            </a:r>
            <a:endParaRPr>
              <a:solidFill>
                <a:schemeClr val="dk2"/>
              </a:solidFill>
            </a:endParaRPr>
          </a:p>
        </p:txBody>
      </p:sp>
      <p:sp>
        <p:nvSpPr>
          <p:cNvPr id="234" name="Google Shape;234;p27"/>
          <p:cNvSpPr txBox="1"/>
          <p:nvPr>
            <p:ph idx="2" type="title"/>
          </p:nvPr>
        </p:nvSpPr>
        <p:spPr>
          <a:xfrm>
            <a:off x="2373052" y="2108850"/>
            <a:ext cx="18696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Fred</a:t>
            </a:r>
            <a:endParaRPr/>
          </a:p>
        </p:txBody>
      </p:sp>
      <p:sp>
        <p:nvSpPr>
          <p:cNvPr id="235" name="Google Shape;235;p27"/>
          <p:cNvSpPr txBox="1"/>
          <p:nvPr>
            <p:ph idx="3" type="subTitle"/>
          </p:nvPr>
        </p:nvSpPr>
        <p:spPr>
          <a:xfrm>
            <a:off x="2426601" y="3526350"/>
            <a:ext cx="1869600" cy="9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2"/>
                </a:solidFill>
              </a:rPr>
              <a:t>Economics</a:t>
            </a:r>
            <a:endParaRPr/>
          </a:p>
        </p:txBody>
      </p:sp>
      <p:sp>
        <p:nvSpPr>
          <p:cNvPr id="236" name="Google Shape;236;p27"/>
          <p:cNvSpPr txBox="1"/>
          <p:nvPr>
            <p:ph idx="4" type="title"/>
          </p:nvPr>
        </p:nvSpPr>
        <p:spPr>
          <a:xfrm>
            <a:off x="4663205" y="2108850"/>
            <a:ext cx="18696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Jailia</a:t>
            </a:r>
            <a:endParaRPr/>
          </a:p>
        </p:txBody>
      </p:sp>
      <p:sp>
        <p:nvSpPr>
          <p:cNvPr id="237" name="Google Shape;237;p27"/>
          <p:cNvSpPr txBox="1"/>
          <p:nvPr>
            <p:ph idx="5" type="subTitle"/>
          </p:nvPr>
        </p:nvSpPr>
        <p:spPr>
          <a:xfrm>
            <a:off x="4663201" y="3526350"/>
            <a:ext cx="1869600" cy="9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2"/>
                </a:solidFill>
              </a:rPr>
              <a:t>Computer Science</a:t>
            </a:r>
            <a:endParaRPr>
              <a:solidFill>
                <a:schemeClr val="dk2"/>
              </a:solidFill>
            </a:endParaRPr>
          </a:p>
        </p:txBody>
      </p:sp>
      <p:sp>
        <p:nvSpPr>
          <p:cNvPr id="238" name="Google Shape;238;p27"/>
          <p:cNvSpPr txBox="1"/>
          <p:nvPr>
            <p:ph idx="6"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239" name="Google Shape;239;p27"/>
          <p:cNvSpPr/>
          <p:nvPr/>
        </p:nvSpPr>
        <p:spPr>
          <a:xfrm>
            <a:off x="4689987" y="1230800"/>
            <a:ext cx="1762500" cy="1720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7"/>
          <p:cNvSpPr txBox="1"/>
          <p:nvPr>
            <p:ph idx="4" type="title"/>
          </p:nvPr>
        </p:nvSpPr>
        <p:spPr>
          <a:xfrm>
            <a:off x="6953355" y="2108850"/>
            <a:ext cx="18696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Ashton</a:t>
            </a:r>
            <a:endParaRPr/>
          </a:p>
        </p:txBody>
      </p:sp>
      <p:sp>
        <p:nvSpPr>
          <p:cNvPr id="241" name="Google Shape;241;p27"/>
          <p:cNvSpPr txBox="1"/>
          <p:nvPr>
            <p:ph idx="5" type="subTitle"/>
          </p:nvPr>
        </p:nvSpPr>
        <p:spPr>
          <a:xfrm>
            <a:off x="6953351" y="3526350"/>
            <a:ext cx="1869600" cy="9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2"/>
                </a:solidFill>
              </a:rPr>
              <a:t>Computer Science</a:t>
            </a:r>
            <a:endParaRPr>
              <a:solidFill>
                <a:schemeClr val="dk2"/>
              </a:solidFill>
            </a:endParaRPr>
          </a:p>
        </p:txBody>
      </p:sp>
      <p:sp>
        <p:nvSpPr>
          <p:cNvPr id="242" name="Google Shape;242;p27"/>
          <p:cNvSpPr/>
          <p:nvPr/>
        </p:nvSpPr>
        <p:spPr>
          <a:xfrm>
            <a:off x="252475" y="1230800"/>
            <a:ext cx="1762500" cy="1720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7"/>
          <p:cNvSpPr/>
          <p:nvPr/>
        </p:nvSpPr>
        <p:spPr>
          <a:xfrm>
            <a:off x="2426600" y="1230800"/>
            <a:ext cx="1762500" cy="1720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7"/>
          <p:cNvSpPr/>
          <p:nvPr/>
        </p:nvSpPr>
        <p:spPr>
          <a:xfrm>
            <a:off x="7006900" y="1230800"/>
            <a:ext cx="1762500" cy="1720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5" name="Google Shape;245;p27"/>
          <p:cNvPicPr preferRelativeResize="0"/>
          <p:nvPr/>
        </p:nvPicPr>
        <p:blipFill rotWithShape="1">
          <a:blip r:embed="rId3">
            <a:alphaModFix/>
          </a:blip>
          <a:srcRect b="27982" l="25568" r="63243" t="54322"/>
          <a:stretch/>
        </p:blipFill>
        <p:spPr>
          <a:xfrm>
            <a:off x="7110700" y="1322300"/>
            <a:ext cx="1554900" cy="1537200"/>
          </a:xfrm>
          <a:prstGeom prst="ellipse">
            <a:avLst/>
          </a:prstGeom>
          <a:noFill/>
          <a:ln>
            <a:noFill/>
          </a:ln>
        </p:spPr>
      </p:pic>
      <p:pic>
        <p:nvPicPr>
          <p:cNvPr id="246" name="Google Shape;246;p27"/>
          <p:cNvPicPr preferRelativeResize="0"/>
          <p:nvPr/>
        </p:nvPicPr>
        <p:blipFill rotWithShape="1">
          <a:blip r:embed="rId3">
            <a:alphaModFix/>
          </a:blip>
          <a:srcRect b="27777" l="51107" r="38040" t="54526"/>
          <a:stretch/>
        </p:blipFill>
        <p:spPr>
          <a:xfrm>
            <a:off x="4793775" y="1298300"/>
            <a:ext cx="1554900" cy="1585200"/>
          </a:xfrm>
          <a:prstGeom prst="ellipse">
            <a:avLst/>
          </a:prstGeom>
          <a:noFill/>
          <a:ln>
            <a:noFill/>
          </a:ln>
        </p:spPr>
      </p:pic>
      <p:pic>
        <p:nvPicPr>
          <p:cNvPr id="247" name="Google Shape;247;p27"/>
          <p:cNvPicPr preferRelativeResize="0"/>
          <p:nvPr/>
        </p:nvPicPr>
        <p:blipFill rotWithShape="1">
          <a:blip r:embed="rId3">
            <a:alphaModFix/>
          </a:blip>
          <a:srcRect b="27982" l="37911" r="50643" t="54322"/>
          <a:stretch/>
        </p:blipFill>
        <p:spPr>
          <a:xfrm>
            <a:off x="2530400" y="1339700"/>
            <a:ext cx="1554900" cy="1502400"/>
          </a:xfrm>
          <a:prstGeom prst="ellipse">
            <a:avLst/>
          </a:prstGeom>
          <a:noFill/>
          <a:ln>
            <a:noFill/>
          </a:ln>
        </p:spPr>
      </p:pic>
      <p:pic>
        <p:nvPicPr>
          <p:cNvPr id="248" name="Google Shape;248;p27"/>
          <p:cNvPicPr preferRelativeResize="0"/>
          <p:nvPr/>
        </p:nvPicPr>
        <p:blipFill rotWithShape="1">
          <a:blip r:embed="rId3">
            <a:alphaModFix/>
          </a:blip>
          <a:srcRect b="27777" l="63503" r="25437" t="54321"/>
          <a:stretch/>
        </p:blipFill>
        <p:spPr>
          <a:xfrm>
            <a:off x="370825" y="1304450"/>
            <a:ext cx="1554900" cy="1572900"/>
          </a:xfrm>
          <a:prstGeom prst="ellipse">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54"/>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Appendix B: Brainstorming the Name “sameQ”</a:t>
            </a:r>
            <a:endParaRPr/>
          </a:p>
        </p:txBody>
      </p:sp>
      <p:sp>
        <p:nvSpPr>
          <p:cNvPr id="685" name="Google Shape;685;p54"/>
          <p:cNvSpPr txBox="1"/>
          <p:nvPr/>
        </p:nvSpPr>
        <p:spPr>
          <a:xfrm>
            <a:off x="192175" y="1060225"/>
            <a:ext cx="2648700" cy="3651300"/>
          </a:xfrm>
          <a:prstGeom prst="rect">
            <a:avLst/>
          </a:prstGeom>
          <a:noFill/>
          <a:ln>
            <a:noFill/>
          </a:ln>
        </p:spPr>
        <p:txBody>
          <a:bodyPr anchorCtr="0" anchor="t" bIns="91425" lIns="91425" spcFirstLastPara="1" rIns="91425" wrap="square" tIns="91425">
            <a:noAutofit/>
          </a:bodyPr>
          <a:lstStyle/>
          <a:p>
            <a:pPr indent="-307975" lvl="0" marL="457200" rtl="0" algn="l">
              <a:lnSpc>
                <a:spcPct val="115000"/>
              </a:lnSpc>
              <a:spcBef>
                <a:spcPts val="0"/>
              </a:spcBef>
              <a:spcAft>
                <a:spcPts val="0"/>
              </a:spcAft>
              <a:buClr>
                <a:schemeClr val="dk1"/>
              </a:buClr>
              <a:buSzPts val="1250"/>
              <a:buChar char="●"/>
            </a:pPr>
            <a:r>
              <a:rPr b="1" lang="en" sz="1250">
                <a:solidFill>
                  <a:schemeClr val="dk1"/>
                </a:solidFill>
              </a:rPr>
              <a:t>CanCoRoup</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Cangoroo</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SameQ</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GroupThink</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SameQuestion</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StudyHerd</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StudyHive</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ConnectCohort</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OfficeOtter</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GatherRound</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Q&amp;Queue</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QCircle</a:t>
            </a:r>
            <a:endParaRPr b="1" sz="1250">
              <a:solidFill>
                <a:schemeClr val="dk1"/>
              </a:solidFill>
            </a:endParaRPr>
          </a:p>
          <a:p>
            <a:pPr indent="-307975" lvl="0" marL="457200" rtl="0" algn="l">
              <a:lnSpc>
                <a:spcPct val="115000"/>
              </a:lnSpc>
              <a:spcBef>
                <a:spcPts val="0"/>
              </a:spcBef>
              <a:spcAft>
                <a:spcPts val="0"/>
              </a:spcAft>
              <a:buClr>
                <a:schemeClr val="dk1"/>
              </a:buClr>
              <a:buSzPts val="1250"/>
              <a:buChar char="●"/>
            </a:pPr>
            <a:r>
              <a:rPr b="1" lang="en" sz="1250">
                <a:solidFill>
                  <a:schemeClr val="dk1"/>
                </a:solidFill>
              </a:rPr>
              <a:t>AskTgthr</a:t>
            </a:r>
            <a:endParaRPr sz="700">
              <a:latin typeface="Roboto"/>
              <a:ea typeface="Roboto"/>
              <a:cs typeface="Roboto"/>
              <a:sym typeface="Roboto"/>
            </a:endParaRPr>
          </a:p>
        </p:txBody>
      </p:sp>
      <p:sp>
        <p:nvSpPr>
          <p:cNvPr id="686" name="Google Shape;686;p54"/>
          <p:cNvSpPr txBox="1"/>
          <p:nvPr/>
        </p:nvSpPr>
        <p:spPr>
          <a:xfrm>
            <a:off x="3088800" y="1060225"/>
            <a:ext cx="2648700" cy="36513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500"/>
              </a:spcBef>
              <a:spcAft>
                <a:spcPts val="0"/>
              </a:spcAft>
              <a:buClr>
                <a:srgbClr val="374151"/>
              </a:buClr>
              <a:buSzPts val="1400"/>
              <a:buFont typeface="Roboto"/>
              <a:buChar char="●"/>
            </a:pPr>
            <a:r>
              <a:rPr b="1" lang="en">
                <a:solidFill>
                  <a:srgbClr val="374151"/>
                </a:solidFill>
                <a:latin typeface="Roboto"/>
                <a:ea typeface="Roboto"/>
                <a:cs typeface="Roboto"/>
                <a:sym typeface="Roboto"/>
              </a:rPr>
              <a:t>HourSync</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QuestQueue</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ScholarSlot</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GroupGather</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TutorTandem</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QueryCluster</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OfficeAlign</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HourHub</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StudySync</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CohortConnect</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QueueCraft</a:t>
            </a:r>
            <a:endParaRPr b="1">
              <a:solidFill>
                <a:srgbClr val="374151"/>
              </a:solidFill>
              <a:latin typeface="Roboto"/>
              <a:ea typeface="Roboto"/>
              <a:cs typeface="Roboto"/>
              <a:sym typeface="Roboto"/>
            </a:endParaRPr>
          </a:p>
          <a:p>
            <a:pPr indent="0" lvl="0" marL="0" rtl="0" algn="l">
              <a:lnSpc>
                <a:spcPct val="115000"/>
              </a:lnSpc>
              <a:spcBef>
                <a:spcPts val="1500"/>
              </a:spcBef>
              <a:spcAft>
                <a:spcPts val="1500"/>
              </a:spcAft>
              <a:buNone/>
            </a:pPr>
            <a:r>
              <a:t/>
            </a:r>
            <a:endParaRPr sz="900">
              <a:latin typeface="Roboto"/>
              <a:ea typeface="Roboto"/>
              <a:cs typeface="Roboto"/>
              <a:sym typeface="Roboto"/>
            </a:endParaRPr>
          </a:p>
        </p:txBody>
      </p:sp>
      <p:sp>
        <p:nvSpPr>
          <p:cNvPr id="687" name="Google Shape;687;p54"/>
          <p:cNvSpPr txBox="1"/>
          <p:nvPr/>
        </p:nvSpPr>
        <p:spPr>
          <a:xfrm>
            <a:off x="6203450" y="1060225"/>
            <a:ext cx="2648700" cy="36513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500"/>
              </a:spcBef>
              <a:spcAft>
                <a:spcPts val="0"/>
              </a:spcAft>
              <a:buClr>
                <a:srgbClr val="374151"/>
              </a:buClr>
              <a:buSzPts val="1400"/>
              <a:buFont typeface="Roboto"/>
              <a:buChar char="●"/>
            </a:pPr>
            <a:r>
              <a:rPr b="1" lang="en">
                <a:solidFill>
                  <a:srgbClr val="374151"/>
                </a:solidFill>
                <a:latin typeface="Roboto"/>
                <a:ea typeface="Roboto"/>
                <a:cs typeface="Roboto"/>
                <a:sym typeface="Roboto"/>
              </a:rPr>
              <a:t>ScholarQueue</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OfficeOptimize</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GroupGravitate</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QuestionQueue</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TutorTogether</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HourHarmonizer</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OfficeOrbit</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StudentSynchronize</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EduEnsemble</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Q’d-in</a:t>
            </a:r>
            <a:endParaRPr b="1">
              <a:solidFill>
                <a:srgbClr val="374151"/>
              </a:solidFill>
              <a:latin typeface="Roboto"/>
              <a:ea typeface="Roboto"/>
              <a:cs typeface="Roboto"/>
              <a:sym typeface="Roboto"/>
            </a:endParaRPr>
          </a:p>
          <a:p>
            <a:pPr indent="-317500" lvl="0" marL="457200" rtl="0" algn="l">
              <a:lnSpc>
                <a:spcPct val="115000"/>
              </a:lnSpc>
              <a:spcBef>
                <a:spcPts val="0"/>
              </a:spcBef>
              <a:spcAft>
                <a:spcPts val="0"/>
              </a:spcAft>
              <a:buClr>
                <a:srgbClr val="374151"/>
              </a:buClr>
              <a:buSzPts val="1400"/>
              <a:buFont typeface="Roboto"/>
              <a:buChar char="●"/>
            </a:pPr>
            <a:r>
              <a:rPr b="1" lang="en">
                <a:solidFill>
                  <a:srgbClr val="374151"/>
                </a:solidFill>
                <a:latin typeface="Roboto"/>
                <a:ea typeface="Roboto"/>
                <a:cs typeface="Roboto"/>
                <a:sym typeface="Roboto"/>
              </a:rPr>
              <a:t>same-Q</a:t>
            </a:r>
            <a:endParaRPr sz="900">
              <a:latin typeface="Roboto"/>
              <a:ea typeface="Roboto"/>
              <a:cs typeface="Roboto"/>
              <a:sym typeface="Roboto"/>
            </a:endParaRPr>
          </a:p>
        </p:txBody>
      </p:sp>
      <p:sp>
        <p:nvSpPr>
          <p:cNvPr id="688" name="Google Shape;688;p54"/>
          <p:cNvSpPr txBox="1"/>
          <p:nvPr/>
        </p:nvSpPr>
        <p:spPr>
          <a:xfrm>
            <a:off x="6717625" y="4152575"/>
            <a:ext cx="243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55"/>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Appendix C: Brainstorming the One-liner</a:t>
            </a:r>
            <a:endParaRPr/>
          </a:p>
        </p:txBody>
      </p:sp>
      <p:sp>
        <p:nvSpPr>
          <p:cNvPr id="694" name="Google Shape;694;p55"/>
          <p:cNvSpPr txBox="1"/>
          <p:nvPr/>
        </p:nvSpPr>
        <p:spPr>
          <a:xfrm>
            <a:off x="1493100" y="1194800"/>
            <a:ext cx="6157800" cy="34758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Font typeface="Roboto"/>
              <a:buChar char="●"/>
            </a:pPr>
            <a:r>
              <a:rPr lang="en" sz="1600">
                <a:solidFill>
                  <a:schemeClr val="dk1"/>
                </a:solidFill>
              </a:rPr>
              <a:t>“Never have to repeat an answer."</a:t>
            </a:r>
            <a:endParaRPr sz="1600">
              <a:solidFill>
                <a:schemeClr val="dk1"/>
              </a:solidFill>
            </a:endParaRPr>
          </a:p>
          <a:p>
            <a:pPr indent="-330200" lvl="0" marL="457200" rtl="0" algn="l">
              <a:lnSpc>
                <a:spcPct val="115000"/>
              </a:lnSpc>
              <a:spcBef>
                <a:spcPts val="0"/>
              </a:spcBef>
              <a:spcAft>
                <a:spcPts val="0"/>
              </a:spcAft>
              <a:buSzPts val="1600"/>
              <a:buFont typeface="Roboto"/>
              <a:buChar char="●"/>
            </a:pPr>
            <a:r>
              <a:rPr lang="en" sz="1600">
                <a:solidFill>
                  <a:schemeClr val="dk1"/>
                </a:solidFill>
              </a:rPr>
              <a:t>“Answer them all together.”</a:t>
            </a:r>
            <a:endParaRPr sz="1600">
              <a:solidFill>
                <a:schemeClr val="dk1"/>
              </a:solidFill>
            </a:endParaRPr>
          </a:p>
          <a:p>
            <a:pPr indent="-330200" lvl="0" marL="457200" rtl="0" algn="l">
              <a:lnSpc>
                <a:spcPct val="115000"/>
              </a:lnSpc>
              <a:spcBef>
                <a:spcPts val="0"/>
              </a:spcBef>
              <a:spcAft>
                <a:spcPts val="0"/>
              </a:spcAft>
              <a:buSzPts val="1600"/>
              <a:buFont typeface="Roboto"/>
              <a:buChar char="●"/>
            </a:pPr>
            <a:r>
              <a:rPr lang="en" sz="1600">
                <a:solidFill>
                  <a:schemeClr val="dk1"/>
                </a:solidFill>
              </a:rPr>
              <a:t>“Join the question revolution.”</a:t>
            </a:r>
            <a:endParaRPr sz="1600">
              <a:solidFill>
                <a:schemeClr val="dk1"/>
              </a:solidFill>
            </a:endParaRPr>
          </a:p>
          <a:p>
            <a:pPr indent="-330200" lvl="0" marL="457200" rtl="0" algn="l">
              <a:lnSpc>
                <a:spcPct val="115000"/>
              </a:lnSpc>
              <a:spcBef>
                <a:spcPts val="0"/>
              </a:spcBef>
              <a:spcAft>
                <a:spcPts val="0"/>
              </a:spcAft>
              <a:buSzPts val="1600"/>
              <a:buFont typeface="Roboto"/>
              <a:buChar char="●"/>
            </a:pPr>
            <a:r>
              <a:rPr lang="en" sz="1600">
                <a:solidFill>
                  <a:schemeClr val="dk1"/>
                </a:solidFill>
              </a:rPr>
              <a:t>“Questions paired, knowledge shared.”</a:t>
            </a:r>
            <a:endParaRPr sz="160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2" name="Shape 252"/>
        <p:cNvGrpSpPr/>
        <p:nvPr/>
      </p:nvGrpSpPr>
      <p:grpSpPr>
        <a:xfrm>
          <a:off x="0" y="0"/>
          <a:ext cx="0" cy="0"/>
          <a:chOff x="0" y="0"/>
          <a:chExt cx="0" cy="0"/>
        </a:xfrm>
      </p:grpSpPr>
      <p:sp>
        <p:nvSpPr>
          <p:cNvPr id="253" name="Google Shape;253;p28"/>
          <p:cNvSpPr txBox="1"/>
          <p:nvPr>
            <p:ph type="title"/>
          </p:nvPr>
        </p:nvSpPr>
        <p:spPr>
          <a:xfrm>
            <a:off x="2374200" y="1860825"/>
            <a:ext cx="4395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8000"/>
              <a:t>Project Overview</a:t>
            </a:r>
            <a:endParaRPr sz="8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7" name="Shape 257"/>
        <p:cNvGrpSpPr/>
        <p:nvPr/>
      </p:nvGrpSpPr>
      <p:grpSpPr>
        <a:xfrm>
          <a:off x="0" y="0"/>
          <a:ext cx="0" cy="0"/>
          <a:chOff x="0" y="0"/>
          <a:chExt cx="0" cy="0"/>
        </a:xfrm>
      </p:grpSpPr>
      <p:sp>
        <p:nvSpPr>
          <p:cNvPr id="258" name="Google Shape;258;p29"/>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Going Forward</a:t>
            </a:r>
            <a:endParaRPr/>
          </a:p>
        </p:txBody>
      </p:sp>
      <p:sp>
        <p:nvSpPr>
          <p:cNvPr id="259" name="Google Shape;259;p29"/>
          <p:cNvSpPr/>
          <p:nvPr/>
        </p:nvSpPr>
        <p:spPr>
          <a:xfrm>
            <a:off x="1588275" y="2450250"/>
            <a:ext cx="357300" cy="357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9"/>
          <p:cNvSpPr/>
          <p:nvPr/>
        </p:nvSpPr>
        <p:spPr>
          <a:xfrm>
            <a:off x="3458324" y="2450250"/>
            <a:ext cx="357300" cy="357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9"/>
          <p:cNvSpPr/>
          <p:nvPr/>
        </p:nvSpPr>
        <p:spPr>
          <a:xfrm>
            <a:off x="5328372" y="2450250"/>
            <a:ext cx="357300" cy="357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9"/>
          <p:cNvSpPr/>
          <p:nvPr/>
        </p:nvSpPr>
        <p:spPr>
          <a:xfrm>
            <a:off x="7198421" y="2450250"/>
            <a:ext cx="357300" cy="357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3" name="Google Shape;263;p29"/>
          <p:cNvCxnSpPr>
            <a:stCxn id="259" idx="6"/>
            <a:endCxn id="262" idx="6"/>
          </p:cNvCxnSpPr>
          <p:nvPr/>
        </p:nvCxnSpPr>
        <p:spPr>
          <a:xfrm>
            <a:off x="1945575" y="2628900"/>
            <a:ext cx="5610000" cy="0"/>
          </a:xfrm>
          <a:prstGeom prst="straightConnector1">
            <a:avLst/>
          </a:prstGeom>
          <a:noFill/>
          <a:ln cap="flat" cmpd="sng" w="38100">
            <a:solidFill>
              <a:schemeClr val="accent4"/>
            </a:solidFill>
            <a:prstDash val="solid"/>
            <a:round/>
            <a:headEnd len="med" w="med" type="none"/>
            <a:tailEnd len="med" w="med" type="none"/>
          </a:ln>
        </p:spPr>
      </p:cxnSp>
      <p:sp>
        <p:nvSpPr>
          <p:cNvPr id="264" name="Google Shape;264;p29"/>
          <p:cNvSpPr txBox="1"/>
          <p:nvPr>
            <p:ph idx="4294967295" type="title"/>
          </p:nvPr>
        </p:nvSpPr>
        <p:spPr>
          <a:xfrm>
            <a:off x="964725" y="1455538"/>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Week 3 Feedback</a:t>
            </a:r>
            <a:endParaRPr sz="2400">
              <a:solidFill>
                <a:schemeClr val="accent1"/>
              </a:solidFill>
            </a:endParaRPr>
          </a:p>
        </p:txBody>
      </p:sp>
      <p:sp>
        <p:nvSpPr>
          <p:cNvPr id="265" name="Google Shape;265;p29"/>
          <p:cNvSpPr txBox="1"/>
          <p:nvPr>
            <p:ph idx="4294967295" type="subTitle"/>
          </p:nvPr>
        </p:nvSpPr>
        <p:spPr>
          <a:xfrm>
            <a:off x="964725" y="3633249"/>
            <a:ext cx="1604400" cy="86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solidFill>
                  <a:schemeClr val="dk2"/>
                </a:solidFill>
              </a:rPr>
              <a:t>Recognized the ethical implications of peer flagging for teacher attention</a:t>
            </a:r>
            <a:endParaRPr sz="1400">
              <a:solidFill>
                <a:schemeClr val="dk2"/>
              </a:solidFill>
            </a:endParaRPr>
          </a:p>
          <a:p>
            <a:pPr indent="0" lvl="0" marL="0" rtl="0" algn="ctr">
              <a:spcBef>
                <a:spcPts val="1600"/>
              </a:spcBef>
              <a:spcAft>
                <a:spcPts val="1600"/>
              </a:spcAft>
              <a:buNone/>
            </a:pPr>
            <a:r>
              <a:t/>
            </a:r>
            <a:endParaRPr sz="1400"/>
          </a:p>
        </p:txBody>
      </p:sp>
      <p:sp>
        <p:nvSpPr>
          <p:cNvPr id="266" name="Google Shape;266;p29"/>
          <p:cNvSpPr txBox="1"/>
          <p:nvPr>
            <p:ph idx="4294967295" type="title"/>
          </p:nvPr>
        </p:nvSpPr>
        <p:spPr>
          <a:xfrm>
            <a:off x="2834775" y="1455550"/>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Week 3-4 Weekend</a:t>
            </a:r>
            <a:endParaRPr sz="2400">
              <a:solidFill>
                <a:schemeClr val="accent1"/>
              </a:solidFill>
            </a:endParaRPr>
          </a:p>
        </p:txBody>
      </p:sp>
      <p:sp>
        <p:nvSpPr>
          <p:cNvPr id="267" name="Google Shape;267;p29"/>
          <p:cNvSpPr txBox="1"/>
          <p:nvPr>
            <p:ph idx="4294967295" type="title"/>
          </p:nvPr>
        </p:nvSpPr>
        <p:spPr>
          <a:xfrm>
            <a:off x="4704825" y="1455550"/>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Beginning of </a:t>
            </a:r>
            <a:r>
              <a:rPr lang="en" sz="2400">
                <a:solidFill>
                  <a:schemeClr val="accent1"/>
                </a:solidFill>
              </a:rPr>
              <a:t>Week 4</a:t>
            </a:r>
            <a:endParaRPr sz="2400">
              <a:solidFill>
                <a:schemeClr val="accent1"/>
              </a:solidFill>
            </a:endParaRPr>
          </a:p>
        </p:txBody>
      </p:sp>
      <p:sp>
        <p:nvSpPr>
          <p:cNvPr id="268" name="Google Shape;268;p29"/>
          <p:cNvSpPr txBox="1"/>
          <p:nvPr>
            <p:ph idx="4294967295" type="title"/>
          </p:nvPr>
        </p:nvSpPr>
        <p:spPr>
          <a:xfrm>
            <a:off x="6574875" y="1455550"/>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Week 4 and beyond</a:t>
            </a:r>
            <a:endParaRPr sz="2400">
              <a:solidFill>
                <a:schemeClr val="accent1"/>
              </a:solidFill>
            </a:endParaRPr>
          </a:p>
        </p:txBody>
      </p:sp>
      <p:sp>
        <p:nvSpPr>
          <p:cNvPr id="269" name="Google Shape;269;p29"/>
          <p:cNvSpPr txBox="1"/>
          <p:nvPr>
            <p:ph idx="4294967295" type="subTitle"/>
          </p:nvPr>
        </p:nvSpPr>
        <p:spPr>
          <a:xfrm>
            <a:off x="2834775" y="2995454"/>
            <a:ext cx="1604400" cy="637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Team </a:t>
            </a:r>
            <a:r>
              <a:rPr lang="en" sz="1400"/>
              <a:t>members</a:t>
            </a:r>
            <a:r>
              <a:rPr lang="en" sz="1400"/>
              <a:t> </a:t>
            </a:r>
            <a:r>
              <a:rPr lang="en" sz="1400"/>
              <a:t>deliberated</a:t>
            </a:r>
            <a:r>
              <a:rPr lang="en" sz="1400"/>
              <a:t> individually</a:t>
            </a:r>
            <a:endParaRPr sz="1400"/>
          </a:p>
        </p:txBody>
      </p:sp>
      <p:sp>
        <p:nvSpPr>
          <p:cNvPr id="270" name="Google Shape;270;p29"/>
          <p:cNvSpPr txBox="1"/>
          <p:nvPr>
            <p:ph idx="4294967295" type="subTitle"/>
          </p:nvPr>
        </p:nvSpPr>
        <p:spPr>
          <a:xfrm>
            <a:off x="4704825" y="3633254"/>
            <a:ext cx="1604400" cy="63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Discussed the pros, cons, and excitement surrounding the </a:t>
            </a:r>
            <a:r>
              <a:rPr lang="en" sz="1400"/>
              <a:t>remaining</a:t>
            </a:r>
            <a:r>
              <a:rPr lang="en" sz="1400"/>
              <a:t> solutions</a:t>
            </a:r>
            <a:endParaRPr sz="1400"/>
          </a:p>
          <a:p>
            <a:pPr indent="0" lvl="0" marL="0" rtl="0" algn="ctr">
              <a:spcBef>
                <a:spcPts val="1600"/>
              </a:spcBef>
              <a:spcAft>
                <a:spcPts val="1600"/>
              </a:spcAft>
              <a:buNone/>
            </a:pPr>
            <a:r>
              <a:t/>
            </a:r>
            <a:endParaRPr sz="1400"/>
          </a:p>
        </p:txBody>
      </p:sp>
      <p:sp>
        <p:nvSpPr>
          <p:cNvPr id="271" name="Google Shape;271;p29"/>
          <p:cNvSpPr txBox="1"/>
          <p:nvPr>
            <p:ph idx="4294967295" type="subTitle"/>
          </p:nvPr>
        </p:nvSpPr>
        <p:spPr>
          <a:xfrm>
            <a:off x="6574875" y="2995454"/>
            <a:ext cx="1604400" cy="63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solidFill>
                  <a:schemeClr val="dk2"/>
                </a:solidFill>
              </a:rPr>
              <a:t>Building application for office hours and </a:t>
            </a:r>
            <a:r>
              <a:rPr lang="en" sz="1400">
                <a:solidFill>
                  <a:schemeClr val="dk2"/>
                </a:solidFill>
              </a:rPr>
              <a:t>student grouping</a:t>
            </a:r>
            <a:endParaRPr sz="1400"/>
          </a:p>
          <a:p>
            <a:pPr indent="0" lvl="0" marL="0" rtl="0" algn="ctr">
              <a:spcBef>
                <a:spcPts val="1600"/>
              </a:spcBef>
              <a:spcAft>
                <a:spcPts val="1600"/>
              </a:spcAft>
              <a:buNone/>
            </a:pPr>
            <a:r>
              <a:t/>
            </a:r>
            <a:endParaRPr sz="1400"/>
          </a:p>
        </p:txBody>
      </p:sp>
      <p:cxnSp>
        <p:nvCxnSpPr>
          <p:cNvPr id="272" name="Google Shape;272;p29"/>
          <p:cNvCxnSpPr>
            <a:endCxn id="265" idx="0"/>
          </p:cNvCxnSpPr>
          <p:nvPr/>
        </p:nvCxnSpPr>
        <p:spPr>
          <a:xfrm>
            <a:off x="1766925" y="2304849"/>
            <a:ext cx="0" cy="1328400"/>
          </a:xfrm>
          <a:prstGeom prst="straightConnector1">
            <a:avLst/>
          </a:prstGeom>
          <a:noFill/>
          <a:ln cap="flat" cmpd="sng" w="28575">
            <a:solidFill>
              <a:schemeClr val="accent4"/>
            </a:solidFill>
            <a:prstDash val="solid"/>
            <a:round/>
            <a:headEnd len="med" w="med" type="none"/>
            <a:tailEnd len="med" w="med" type="none"/>
          </a:ln>
        </p:spPr>
      </p:cxnSp>
      <p:cxnSp>
        <p:nvCxnSpPr>
          <p:cNvPr id="273" name="Google Shape;273;p29"/>
          <p:cNvCxnSpPr/>
          <p:nvPr/>
        </p:nvCxnSpPr>
        <p:spPr>
          <a:xfrm>
            <a:off x="3636975" y="2304850"/>
            <a:ext cx="0" cy="826500"/>
          </a:xfrm>
          <a:prstGeom prst="straightConnector1">
            <a:avLst/>
          </a:prstGeom>
          <a:noFill/>
          <a:ln cap="flat" cmpd="sng" w="28575">
            <a:solidFill>
              <a:schemeClr val="accent4"/>
            </a:solidFill>
            <a:prstDash val="solid"/>
            <a:round/>
            <a:headEnd len="med" w="med" type="none"/>
            <a:tailEnd len="med" w="med" type="none"/>
          </a:ln>
        </p:spPr>
      </p:cxnSp>
      <p:cxnSp>
        <p:nvCxnSpPr>
          <p:cNvPr id="274" name="Google Shape;274;p29"/>
          <p:cNvCxnSpPr/>
          <p:nvPr/>
        </p:nvCxnSpPr>
        <p:spPr>
          <a:xfrm>
            <a:off x="5507025" y="2236900"/>
            <a:ext cx="0" cy="1464300"/>
          </a:xfrm>
          <a:prstGeom prst="straightConnector1">
            <a:avLst/>
          </a:prstGeom>
          <a:noFill/>
          <a:ln cap="flat" cmpd="sng" w="28575">
            <a:solidFill>
              <a:schemeClr val="accent4"/>
            </a:solidFill>
            <a:prstDash val="solid"/>
            <a:round/>
            <a:headEnd len="med" w="med" type="none"/>
            <a:tailEnd len="med" w="med" type="none"/>
          </a:ln>
        </p:spPr>
      </p:cxnSp>
      <p:cxnSp>
        <p:nvCxnSpPr>
          <p:cNvPr id="275" name="Google Shape;275;p29"/>
          <p:cNvCxnSpPr/>
          <p:nvPr/>
        </p:nvCxnSpPr>
        <p:spPr>
          <a:xfrm>
            <a:off x="7377075" y="2304850"/>
            <a:ext cx="0" cy="826500"/>
          </a:xfrm>
          <a:prstGeom prst="straightConnector1">
            <a:avLst/>
          </a:prstGeom>
          <a:noFill/>
          <a:ln cap="flat" cmpd="sng" w="28575">
            <a:solidFill>
              <a:schemeClr val="accent4"/>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9" name="Shape 279"/>
        <p:cNvGrpSpPr/>
        <p:nvPr/>
      </p:nvGrpSpPr>
      <p:grpSpPr>
        <a:xfrm>
          <a:off x="0" y="0"/>
          <a:ext cx="0" cy="0"/>
          <a:chOff x="0" y="0"/>
          <a:chExt cx="0" cy="0"/>
        </a:xfrm>
      </p:grpSpPr>
      <p:sp>
        <p:nvSpPr>
          <p:cNvPr id="280" name="Google Shape;280;p30"/>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Experience Prototype Takeaways</a:t>
            </a:r>
            <a:endParaRPr/>
          </a:p>
        </p:txBody>
      </p:sp>
      <p:sp>
        <p:nvSpPr>
          <p:cNvPr id="281" name="Google Shape;281;p30"/>
          <p:cNvSpPr txBox="1"/>
          <p:nvPr>
            <p:ph idx="1" type="body"/>
          </p:nvPr>
        </p:nvSpPr>
        <p:spPr>
          <a:xfrm>
            <a:off x="737000" y="1408100"/>
            <a:ext cx="7876200" cy="31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rPr>
              <a:t>Three questions:</a:t>
            </a:r>
            <a:endParaRPr sz="1600">
              <a:solidFill>
                <a:schemeClr val="dk2"/>
              </a:solidFill>
            </a:endParaRPr>
          </a:p>
          <a:p>
            <a:pPr indent="0" lvl="0" marL="0" rtl="0" algn="l">
              <a:spcBef>
                <a:spcPts val="1600"/>
              </a:spcBef>
              <a:spcAft>
                <a:spcPts val="0"/>
              </a:spcAft>
              <a:buNone/>
            </a:pPr>
            <a:r>
              <a:rPr b="1" lang="en" sz="1600">
                <a:solidFill>
                  <a:schemeClr val="dk2"/>
                </a:solidFill>
              </a:rPr>
              <a:t>Are long wait times a problem?</a:t>
            </a:r>
            <a:endParaRPr b="1" sz="1600">
              <a:solidFill>
                <a:schemeClr val="dk2"/>
              </a:solidFill>
            </a:endParaRPr>
          </a:p>
          <a:p>
            <a:pPr indent="0" lvl="0" marL="0" rtl="0" algn="l">
              <a:spcBef>
                <a:spcPts val="0"/>
              </a:spcBef>
              <a:spcAft>
                <a:spcPts val="0"/>
              </a:spcAft>
              <a:buNone/>
            </a:pPr>
            <a:r>
              <a:rPr lang="en" sz="1600">
                <a:solidFill>
                  <a:schemeClr val="dk2"/>
                </a:solidFill>
              </a:rPr>
              <a:t>Yes. All students interviewed had been waiting for a long time. </a:t>
            </a:r>
            <a:r>
              <a:rPr i="1" lang="en" sz="1600">
                <a:solidFill>
                  <a:schemeClr val="dk2"/>
                </a:solidFill>
              </a:rPr>
              <a:t>Removing the wait </a:t>
            </a:r>
            <a:r>
              <a:rPr i="1" lang="en" sz="1600">
                <a:solidFill>
                  <a:schemeClr val="dk2"/>
                </a:solidFill>
              </a:rPr>
              <a:t>could be game-changing.</a:t>
            </a:r>
            <a:endParaRPr i="1" sz="1600">
              <a:solidFill>
                <a:schemeClr val="dk2"/>
              </a:solidFill>
            </a:endParaRPr>
          </a:p>
          <a:p>
            <a:pPr indent="0" lvl="0" marL="0" rtl="0" algn="l">
              <a:spcBef>
                <a:spcPts val="1600"/>
              </a:spcBef>
              <a:spcAft>
                <a:spcPts val="0"/>
              </a:spcAft>
              <a:buNone/>
            </a:pPr>
            <a:r>
              <a:rPr b="1" lang="en" sz="1600">
                <a:solidFill>
                  <a:schemeClr val="dk2"/>
                </a:solidFill>
              </a:rPr>
              <a:t>Did many students have the same question?</a:t>
            </a:r>
            <a:endParaRPr b="1" sz="1600">
              <a:solidFill>
                <a:schemeClr val="dk2"/>
              </a:solidFill>
            </a:endParaRPr>
          </a:p>
          <a:p>
            <a:pPr indent="0" lvl="0" marL="0" rtl="0" algn="l">
              <a:spcBef>
                <a:spcPts val="0"/>
              </a:spcBef>
              <a:spcAft>
                <a:spcPts val="0"/>
              </a:spcAft>
              <a:buClr>
                <a:schemeClr val="dk1"/>
              </a:buClr>
              <a:buSzPts val="1100"/>
              <a:buFont typeface="Arial"/>
              <a:buNone/>
            </a:pPr>
            <a:r>
              <a:rPr lang="en" sz="1600">
                <a:solidFill>
                  <a:schemeClr val="dk2"/>
                </a:solidFill>
              </a:rPr>
              <a:t>Yes. All students interviewed had a question in common. </a:t>
            </a:r>
            <a:r>
              <a:rPr i="1" lang="en" sz="1600">
                <a:solidFill>
                  <a:schemeClr val="dk2"/>
                </a:solidFill>
              </a:rPr>
              <a:t>Ensuring the TA could speak to them all at once could be game-changing.</a:t>
            </a:r>
            <a:endParaRPr b="1" sz="1600">
              <a:solidFill>
                <a:schemeClr val="dk2"/>
              </a:solidFill>
            </a:endParaRPr>
          </a:p>
          <a:p>
            <a:pPr indent="0" lvl="0" marL="0" rtl="0" algn="l">
              <a:spcBef>
                <a:spcPts val="1600"/>
              </a:spcBef>
              <a:spcAft>
                <a:spcPts val="0"/>
              </a:spcAft>
              <a:buNone/>
            </a:pPr>
            <a:r>
              <a:rPr b="1" lang="en" sz="1600">
                <a:solidFill>
                  <a:schemeClr val="dk2"/>
                </a:solidFill>
              </a:rPr>
              <a:t>Were students able to collaborate to solve their mutual questions?</a:t>
            </a:r>
            <a:endParaRPr b="1" sz="1600">
              <a:solidFill>
                <a:schemeClr val="dk2"/>
              </a:solidFill>
            </a:endParaRPr>
          </a:p>
          <a:p>
            <a:pPr indent="0" lvl="0" marL="0" rtl="0" algn="l">
              <a:spcBef>
                <a:spcPts val="0"/>
              </a:spcBef>
              <a:spcAft>
                <a:spcPts val="1600"/>
              </a:spcAft>
              <a:buNone/>
            </a:pPr>
            <a:r>
              <a:rPr lang="en" sz="1600">
                <a:solidFill>
                  <a:schemeClr val="dk2"/>
                </a:solidFill>
              </a:rPr>
              <a:t>Yes. The students interviewed were already working </a:t>
            </a:r>
            <a:r>
              <a:rPr lang="en" sz="1600">
                <a:solidFill>
                  <a:schemeClr val="dk2"/>
                </a:solidFill>
              </a:rPr>
              <a:t>together. </a:t>
            </a:r>
            <a:r>
              <a:rPr i="1" lang="en" sz="1600">
                <a:solidFill>
                  <a:schemeClr val="dk2"/>
                </a:solidFill>
              </a:rPr>
              <a:t>Our app probably needs to facilitate Teacher-Student interactions, not Student-Student interactions.</a:t>
            </a:r>
            <a:endParaRPr i="1" sz="16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5" name="Shape 285"/>
        <p:cNvGrpSpPr/>
        <p:nvPr/>
      </p:nvGrpSpPr>
      <p:grpSpPr>
        <a:xfrm>
          <a:off x="0" y="0"/>
          <a:ext cx="0" cy="0"/>
          <a:chOff x="0" y="0"/>
          <a:chExt cx="0" cy="0"/>
        </a:xfrm>
      </p:grpSpPr>
      <p:sp>
        <p:nvSpPr>
          <p:cNvPr id="286" name="Google Shape;286;p31"/>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Problem and Solution</a:t>
            </a:r>
            <a:endParaRPr/>
          </a:p>
        </p:txBody>
      </p:sp>
      <p:sp>
        <p:nvSpPr>
          <p:cNvPr id="287" name="Google Shape;287;p31"/>
          <p:cNvSpPr txBox="1"/>
          <p:nvPr>
            <p:ph idx="1" type="subTitle"/>
          </p:nvPr>
        </p:nvSpPr>
        <p:spPr>
          <a:xfrm>
            <a:off x="323588" y="3407800"/>
            <a:ext cx="3192000" cy="142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PROBLEM:</a:t>
            </a:r>
            <a:endParaRPr b="1"/>
          </a:p>
          <a:p>
            <a:pPr indent="0" lvl="0" marL="0" rtl="0" algn="ctr">
              <a:spcBef>
                <a:spcPts val="0"/>
              </a:spcBef>
              <a:spcAft>
                <a:spcPts val="0"/>
              </a:spcAft>
              <a:buNone/>
            </a:pPr>
            <a:r>
              <a:rPr lang="en" sz="1400"/>
              <a:t>Wait times for office hours are frequently long across all levels of education. Teachers wind up managing long queues and answering the same question over and over again.</a:t>
            </a:r>
            <a:endParaRPr sz="1400"/>
          </a:p>
        </p:txBody>
      </p:sp>
      <p:sp>
        <p:nvSpPr>
          <p:cNvPr id="288" name="Google Shape;288;p31"/>
          <p:cNvSpPr/>
          <p:nvPr/>
        </p:nvSpPr>
        <p:spPr>
          <a:xfrm flipH="1">
            <a:off x="2769185" y="1168749"/>
            <a:ext cx="854041" cy="867001"/>
          </a:xfrm>
          <a:custGeom>
            <a:rect b="b" l="l" r="r" t="t"/>
            <a:pathLst>
              <a:path extrusionOk="0" h="24005" w="28105">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31"/>
          <p:cNvGrpSpPr/>
          <p:nvPr/>
        </p:nvGrpSpPr>
        <p:grpSpPr>
          <a:xfrm>
            <a:off x="796056" y="1682746"/>
            <a:ext cx="2247101" cy="1529768"/>
            <a:chOff x="8272025" y="3231288"/>
            <a:chExt cx="3394925" cy="2321700"/>
          </a:xfrm>
        </p:grpSpPr>
        <p:sp>
          <p:nvSpPr>
            <p:cNvPr id="290" name="Google Shape;290;p31"/>
            <p:cNvSpPr/>
            <p:nvPr/>
          </p:nvSpPr>
          <p:spPr>
            <a:xfrm>
              <a:off x="8272025" y="5109488"/>
              <a:ext cx="3394925" cy="443500"/>
            </a:xfrm>
            <a:custGeom>
              <a:rect b="b" l="l" r="r" t="t"/>
              <a:pathLst>
                <a:path extrusionOk="0" h="17740" w="135797">
                  <a:moveTo>
                    <a:pt x="67899" y="0"/>
                  </a:moveTo>
                  <a:cubicBezTo>
                    <a:pt x="49892" y="0"/>
                    <a:pt x="32621" y="935"/>
                    <a:pt x="19888" y="2599"/>
                  </a:cubicBezTo>
                  <a:cubicBezTo>
                    <a:pt x="7154" y="4261"/>
                    <a:pt x="1" y="6517"/>
                    <a:pt x="1" y="8870"/>
                  </a:cubicBezTo>
                  <a:cubicBezTo>
                    <a:pt x="1" y="11222"/>
                    <a:pt x="7154" y="13479"/>
                    <a:pt x="19888" y="15141"/>
                  </a:cubicBezTo>
                  <a:cubicBezTo>
                    <a:pt x="32621" y="16805"/>
                    <a:pt x="49892" y="17740"/>
                    <a:pt x="67899" y="17740"/>
                  </a:cubicBezTo>
                  <a:cubicBezTo>
                    <a:pt x="85907" y="17740"/>
                    <a:pt x="103176" y="16805"/>
                    <a:pt x="115909" y="15141"/>
                  </a:cubicBezTo>
                  <a:cubicBezTo>
                    <a:pt x="128642" y="13479"/>
                    <a:pt x="135796" y="11222"/>
                    <a:pt x="135796" y="8870"/>
                  </a:cubicBezTo>
                  <a:cubicBezTo>
                    <a:pt x="135796" y="6517"/>
                    <a:pt x="128642" y="4261"/>
                    <a:pt x="115909" y="2599"/>
                  </a:cubicBezTo>
                  <a:cubicBezTo>
                    <a:pt x="103176" y="935"/>
                    <a:pt x="85907" y="0"/>
                    <a:pt x="678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8806150" y="3422263"/>
              <a:ext cx="2444125" cy="1048825"/>
            </a:xfrm>
            <a:custGeom>
              <a:rect b="b" l="l" r="r" t="t"/>
              <a:pathLst>
                <a:path extrusionOk="0" h="41953" w="97765">
                  <a:moveTo>
                    <a:pt x="62916" y="0"/>
                  </a:moveTo>
                  <a:cubicBezTo>
                    <a:pt x="59429" y="0"/>
                    <a:pt x="55942" y="135"/>
                    <a:pt x="52490" y="292"/>
                  </a:cubicBezTo>
                  <a:cubicBezTo>
                    <a:pt x="42429" y="747"/>
                    <a:pt x="32288" y="471"/>
                    <a:pt x="22253" y="1133"/>
                  </a:cubicBezTo>
                  <a:cubicBezTo>
                    <a:pt x="11202" y="1865"/>
                    <a:pt x="7112" y="6937"/>
                    <a:pt x="4674" y="17153"/>
                  </a:cubicBezTo>
                  <a:cubicBezTo>
                    <a:pt x="3325" y="22812"/>
                    <a:pt x="2615" y="28747"/>
                    <a:pt x="2465" y="34565"/>
                  </a:cubicBezTo>
                  <a:lnTo>
                    <a:pt x="1" y="41952"/>
                  </a:lnTo>
                  <a:lnTo>
                    <a:pt x="97764" y="41952"/>
                  </a:lnTo>
                  <a:lnTo>
                    <a:pt x="95302" y="34565"/>
                  </a:lnTo>
                  <a:cubicBezTo>
                    <a:pt x="95302" y="34565"/>
                    <a:pt x="94562" y="6001"/>
                    <a:pt x="84464" y="2798"/>
                  </a:cubicBezTo>
                  <a:cubicBezTo>
                    <a:pt x="77496" y="589"/>
                    <a:pt x="70206" y="0"/>
                    <a:pt x="629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8430750" y="4082838"/>
              <a:ext cx="646325" cy="926525"/>
            </a:xfrm>
            <a:custGeom>
              <a:rect b="b" l="l" r="r" t="t"/>
              <a:pathLst>
                <a:path extrusionOk="0" h="37061" w="25853">
                  <a:moveTo>
                    <a:pt x="19840" y="1"/>
                  </a:moveTo>
                  <a:cubicBezTo>
                    <a:pt x="14163" y="1"/>
                    <a:pt x="1" y="11149"/>
                    <a:pt x="243" y="13559"/>
                  </a:cubicBezTo>
                  <a:cubicBezTo>
                    <a:pt x="489" y="16020"/>
                    <a:pt x="3198" y="33505"/>
                    <a:pt x="4921" y="34245"/>
                  </a:cubicBezTo>
                  <a:cubicBezTo>
                    <a:pt x="6270" y="34823"/>
                    <a:pt x="9279" y="37060"/>
                    <a:pt x="12413" y="37060"/>
                  </a:cubicBezTo>
                  <a:cubicBezTo>
                    <a:pt x="13283" y="37060"/>
                    <a:pt x="14162" y="36888"/>
                    <a:pt x="15018" y="36460"/>
                  </a:cubicBezTo>
                  <a:cubicBezTo>
                    <a:pt x="18957" y="34491"/>
                    <a:pt x="25853" y="11590"/>
                    <a:pt x="25853" y="11590"/>
                  </a:cubicBezTo>
                  <a:lnTo>
                    <a:pt x="25853" y="5187"/>
                  </a:lnTo>
                  <a:cubicBezTo>
                    <a:pt x="25853" y="5187"/>
                    <a:pt x="25607" y="508"/>
                    <a:pt x="20189" y="16"/>
                  </a:cubicBezTo>
                  <a:cubicBezTo>
                    <a:pt x="20077" y="6"/>
                    <a:pt x="19960" y="1"/>
                    <a:pt x="198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10930125" y="4082838"/>
              <a:ext cx="646275" cy="926525"/>
            </a:xfrm>
            <a:custGeom>
              <a:rect b="b" l="l" r="r" t="t"/>
              <a:pathLst>
                <a:path extrusionOk="0" h="37061" w="25851">
                  <a:moveTo>
                    <a:pt x="6013" y="1"/>
                  </a:moveTo>
                  <a:cubicBezTo>
                    <a:pt x="5893" y="1"/>
                    <a:pt x="5776" y="6"/>
                    <a:pt x="5664" y="16"/>
                  </a:cubicBezTo>
                  <a:cubicBezTo>
                    <a:pt x="247" y="508"/>
                    <a:pt x="0" y="5187"/>
                    <a:pt x="0" y="5187"/>
                  </a:cubicBezTo>
                  <a:lnTo>
                    <a:pt x="0" y="11590"/>
                  </a:lnTo>
                  <a:cubicBezTo>
                    <a:pt x="0" y="11590"/>
                    <a:pt x="6896" y="34491"/>
                    <a:pt x="10835" y="36460"/>
                  </a:cubicBezTo>
                  <a:cubicBezTo>
                    <a:pt x="11691" y="36888"/>
                    <a:pt x="12570" y="37060"/>
                    <a:pt x="13440" y="37060"/>
                  </a:cubicBezTo>
                  <a:cubicBezTo>
                    <a:pt x="16574" y="37060"/>
                    <a:pt x="19583" y="34823"/>
                    <a:pt x="20931" y="34245"/>
                  </a:cubicBezTo>
                  <a:cubicBezTo>
                    <a:pt x="22655" y="33505"/>
                    <a:pt x="25364" y="16020"/>
                    <a:pt x="25610" y="13559"/>
                  </a:cubicBezTo>
                  <a:cubicBezTo>
                    <a:pt x="25851" y="11149"/>
                    <a:pt x="11688" y="1"/>
                    <a:pt x="6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8750775" y="4354113"/>
              <a:ext cx="2517950" cy="277050"/>
            </a:xfrm>
            <a:custGeom>
              <a:rect b="b" l="l" r="r" t="t"/>
              <a:pathLst>
                <a:path extrusionOk="0" h="11082" w="100718">
                  <a:moveTo>
                    <a:pt x="87174" y="1"/>
                  </a:moveTo>
                  <a:lnTo>
                    <a:pt x="13052" y="739"/>
                  </a:lnTo>
                  <a:cubicBezTo>
                    <a:pt x="12964" y="873"/>
                    <a:pt x="12484" y="1292"/>
                    <a:pt x="11756" y="1893"/>
                  </a:cubicBezTo>
                  <a:cubicBezTo>
                    <a:pt x="8444" y="4625"/>
                    <a:pt x="1" y="11081"/>
                    <a:pt x="1" y="11081"/>
                  </a:cubicBezTo>
                  <a:lnTo>
                    <a:pt x="100718" y="11081"/>
                  </a:lnTo>
                  <a:lnTo>
                    <a:pt x="871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8750775" y="4631138"/>
              <a:ext cx="2517950" cy="254500"/>
            </a:xfrm>
            <a:custGeom>
              <a:rect b="b" l="l" r="r" t="t"/>
              <a:pathLst>
                <a:path extrusionOk="0" h="10180" w="100718">
                  <a:moveTo>
                    <a:pt x="1" y="0"/>
                  </a:moveTo>
                  <a:lnTo>
                    <a:pt x="1" y="10179"/>
                  </a:lnTo>
                  <a:lnTo>
                    <a:pt x="100649" y="10179"/>
                  </a:lnTo>
                  <a:lnTo>
                    <a:pt x="100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8585250" y="5135938"/>
              <a:ext cx="251725" cy="289375"/>
            </a:xfrm>
            <a:custGeom>
              <a:rect b="b" l="l" r="r" t="t"/>
              <a:pathLst>
                <a:path extrusionOk="0" h="11575" w="10069">
                  <a:moveTo>
                    <a:pt x="3420" y="1"/>
                  </a:moveTo>
                  <a:lnTo>
                    <a:pt x="268" y="9877"/>
                  </a:lnTo>
                  <a:cubicBezTo>
                    <a:pt x="0" y="10717"/>
                    <a:pt x="627" y="11575"/>
                    <a:pt x="1508" y="11575"/>
                  </a:cubicBezTo>
                  <a:cubicBezTo>
                    <a:pt x="1935" y="11575"/>
                    <a:pt x="2333" y="11366"/>
                    <a:pt x="2577" y="11017"/>
                  </a:cubicBezTo>
                  <a:lnTo>
                    <a:pt x="10069" y="248"/>
                  </a:lnTo>
                  <a:lnTo>
                    <a:pt x="34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11182175" y="5135938"/>
              <a:ext cx="251750" cy="289375"/>
            </a:xfrm>
            <a:custGeom>
              <a:rect b="b" l="l" r="r" t="t"/>
              <a:pathLst>
                <a:path extrusionOk="0" h="11575" w="10070">
                  <a:moveTo>
                    <a:pt x="6650" y="1"/>
                  </a:moveTo>
                  <a:lnTo>
                    <a:pt x="1" y="248"/>
                  </a:lnTo>
                  <a:lnTo>
                    <a:pt x="7493" y="11017"/>
                  </a:lnTo>
                  <a:cubicBezTo>
                    <a:pt x="7736" y="11366"/>
                    <a:pt x="8135" y="11575"/>
                    <a:pt x="8561" y="11575"/>
                  </a:cubicBezTo>
                  <a:cubicBezTo>
                    <a:pt x="9442" y="11575"/>
                    <a:pt x="10069" y="10717"/>
                    <a:pt x="9801" y="9877"/>
                  </a:cubicBezTo>
                  <a:lnTo>
                    <a:pt x="66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8401625" y="4333888"/>
              <a:ext cx="3214500" cy="846575"/>
            </a:xfrm>
            <a:custGeom>
              <a:rect b="b" l="l" r="r" t="t"/>
              <a:pathLst>
                <a:path extrusionOk="0" h="33863" w="128580">
                  <a:moveTo>
                    <a:pt x="6915" y="1"/>
                  </a:moveTo>
                  <a:cubicBezTo>
                    <a:pt x="5989" y="1"/>
                    <a:pt x="5134" y="230"/>
                    <a:pt x="4331" y="624"/>
                  </a:cubicBezTo>
                  <a:cubicBezTo>
                    <a:pt x="1499" y="2014"/>
                    <a:pt x="0" y="5190"/>
                    <a:pt x="424" y="8317"/>
                  </a:cubicBezTo>
                  <a:cubicBezTo>
                    <a:pt x="1118" y="13448"/>
                    <a:pt x="2430" y="22345"/>
                    <a:pt x="3623" y="25927"/>
                  </a:cubicBezTo>
                  <a:cubicBezTo>
                    <a:pt x="5347" y="31098"/>
                    <a:pt x="5347" y="32083"/>
                    <a:pt x="9042" y="33315"/>
                  </a:cubicBezTo>
                  <a:cubicBezTo>
                    <a:pt x="10273" y="33725"/>
                    <a:pt x="17112" y="33862"/>
                    <a:pt x="25684" y="33862"/>
                  </a:cubicBezTo>
                  <a:cubicBezTo>
                    <a:pt x="39418" y="33862"/>
                    <a:pt x="57601" y="33511"/>
                    <a:pt x="64291" y="33371"/>
                  </a:cubicBezTo>
                  <a:cubicBezTo>
                    <a:pt x="70980" y="33511"/>
                    <a:pt x="89163" y="33862"/>
                    <a:pt x="102898" y="33862"/>
                  </a:cubicBezTo>
                  <a:cubicBezTo>
                    <a:pt x="111470" y="33862"/>
                    <a:pt x="118309" y="33725"/>
                    <a:pt x="119540" y="33315"/>
                  </a:cubicBezTo>
                  <a:cubicBezTo>
                    <a:pt x="123234" y="32083"/>
                    <a:pt x="123234" y="31097"/>
                    <a:pt x="124957" y="25927"/>
                  </a:cubicBezTo>
                  <a:cubicBezTo>
                    <a:pt x="126152" y="22345"/>
                    <a:pt x="127464" y="13450"/>
                    <a:pt x="128158" y="8317"/>
                  </a:cubicBezTo>
                  <a:cubicBezTo>
                    <a:pt x="128580" y="5190"/>
                    <a:pt x="127083" y="2014"/>
                    <a:pt x="124250" y="624"/>
                  </a:cubicBezTo>
                  <a:cubicBezTo>
                    <a:pt x="123448" y="231"/>
                    <a:pt x="122594" y="1"/>
                    <a:pt x="121669" y="1"/>
                  </a:cubicBezTo>
                  <a:cubicBezTo>
                    <a:pt x="120713" y="1"/>
                    <a:pt x="119682" y="247"/>
                    <a:pt x="118555" y="810"/>
                  </a:cubicBezTo>
                  <a:cubicBezTo>
                    <a:pt x="114123" y="3025"/>
                    <a:pt x="114615" y="11890"/>
                    <a:pt x="114615" y="11890"/>
                  </a:cubicBezTo>
                  <a:lnTo>
                    <a:pt x="114615" y="21741"/>
                  </a:lnTo>
                  <a:lnTo>
                    <a:pt x="13967" y="21741"/>
                  </a:lnTo>
                  <a:lnTo>
                    <a:pt x="13967" y="11890"/>
                  </a:lnTo>
                  <a:cubicBezTo>
                    <a:pt x="13967" y="11890"/>
                    <a:pt x="14459" y="3025"/>
                    <a:pt x="10026" y="808"/>
                  </a:cubicBezTo>
                  <a:cubicBezTo>
                    <a:pt x="8900" y="246"/>
                    <a:pt x="7870" y="1"/>
                    <a:pt x="6915"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10395250" y="4081188"/>
              <a:ext cx="658200" cy="611950"/>
            </a:xfrm>
            <a:custGeom>
              <a:rect b="b" l="l" r="r" t="t"/>
              <a:pathLst>
                <a:path extrusionOk="0" h="24478" w="26328">
                  <a:moveTo>
                    <a:pt x="20373" y="0"/>
                  </a:moveTo>
                  <a:cubicBezTo>
                    <a:pt x="18261" y="0"/>
                    <a:pt x="14291" y="1721"/>
                    <a:pt x="14291" y="1721"/>
                  </a:cubicBezTo>
                  <a:cubicBezTo>
                    <a:pt x="14291" y="1721"/>
                    <a:pt x="11753" y="3507"/>
                    <a:pt x="11096" y="3977"/>
                  </a:cubicBezTo>
                  <a:cubicBezTo>
                    <a:pt x="10437" y="4447"/>
                    <a:pt x="4326" y="5481"/>
                    <a:pt x="2351" y="5763"/>
                  </a:cubicBezTo>
                  <a:cubicBezTo>
                    <a:pt x="375" y="6045"/>
                    <a:pt x="0" y="13569"/>
                    <a:pt x="375" y="15825"/>
                  </a:cubicBezTo>
                  <a:cubicBezTo>
                    <a:pt x="752" y="18081"/>
                    <a:pt x="2256" y="18928"/>
                    <a:pt x="5641" y="20338"/>
                  </a:cubicBezTo>
                  <a:cubicBezTo>
                    <a:pt x="9026" y="21748"/>
                    <a:pt x="12506" y="24381"/>
                    <a:pt x="15797" y="24476"/>
                  </a:cubicBezTo>
                  <a:cubicBezTo>
                    <a:pt x="15828" y="24477"/>
                    <a:pt x="15860" y="24477"/>
                    <a:pt x="15892" y="24477"/>
                  </a:cubicBezTo>
                  <a:cubicBezTo>
                    <a:pt x="19190" y="24477"/>
                    <a:pt x="24455" y="19753"/>
                    <a:pt x="25387" y="17611"/>
                  </a:cubicBezTo>
                  <a:cubicBezTo>
                    <a:pt x="26327" y="15448"/>
                    <a:pt x="24823" y="10182"/>
                    <a:pt x="24728" y="9337"/>
                  </a:cubicBezTo>
                  <a:cubicBezTo>
                    <a:pt x="24635" y="8490"/>
                    <a:pt x="25105" y="8208"/>
                    <a:pt x="25669" y="7080"/>
                  </a:cubicBezTo>
                  <a:cubicBezTo>
                    <a:pt x="26234" y="5952"/>
                    <a:pt x="22754" y="1156"/>
                    <a:pt x="21343" y="215"/>
                  </a:cubicBezTo>
                  <a:cubicBezTo>
                    <a:pt x="21116" y="64"/>
                    <a:pt x="20779" y="0"/>
                    <a:pt x="203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1"/>
            <p:cNvSpPr/>
            <p:nvPr/>
          </p:nvSpPr>
          <p:spPr>
            <a:xfrm>
              <a:off x="10277675" y="3231288"/>
              <a:ext cx="735825" cy="898050"/>
            </a:xfrm>
            <a:custGeom>
              <a:rect b="b" l="l" r="r" t="t"/>
              <a:pathLst>
                <a:path extrusionOk="0" h="35922" w="29433">
                  <a:moveTo>
                    <a:pt x="9241" y="0"/>
                  </a:moveTo>
                  <a:cubicBezTo>
                    <a:pt x="7403" y="0"/>
                    <a:pt x="5563" y="557"/>
                    <a:pt x="4703" y="1114"/>
                  </a:cubicBezTo>
                  <a:cubicBezTo>
                    <a:pt x="3104" y="2148"/>
                    <a:pt x="1882" y="2523"/>
                    <a:pt x="1882" y="2523"/>
                  </a:cubicBezTo>
                  <a:cubicBezTo>
                    <a:pt x="1882" y="2523"/>
                    <a:pt x="1" y="2523"/>
                    <a:pt x="1" y="4874"/>
                  </a:cubicBezTo>
                  <a:cubicBezTo>
                    <a:pt x="1" y="7225"/>
                    <a:pt x="2070" y="8541"/>
                    <a:pt x="2447" y="8541"/>
                  </a:cubicBezTo>
                  <a:cubicBezTo>
                    <a:pt x="2575" y="8541"/>
                    <a:pt x="3024" y="8475"/>
                    <a:pt x="3608" y="8475"/>
                  </a:cubicBezTo>
                  <a:cubicBezTo>
                    <a:pt x="4728" y="8475"/>
                    <a:pt x="6344" y="8719"/>
                    <a:pt x="7148" y="10140"/>
                  </a:cubicBezTo>
                  <a:cubicBezTo>
                    <a:pt x="8370" y="12303"/>
                    <a:pt x="10063" y="16064"/>
                    <a:pt x="11567" y="18415"/>
                  </a:cubicBezTo>
                  <a:cubicBezTo>
                    <a:pt x="13071" y="20766"/>
                    <a:pt x="14388" y="21988"/>
                    <a:pt x="15986" y="22458"/>
                  </a:cubicBezTo>
                  <a:cubicBezTo>
                    <a:pt x="17585" y="22929"/>
                    <a:pt x="19466" y="26030"/>
                    <a:pt x="19277" y="28475"/>
                  </a:cubicBezTo>
                  <a:cubicBezTo>
                    <a:pt x="19089" y="30921"/>
                    <a:pt x="18055" y="34306"/>
                    <a:pt x="19277" y="35529"/>
                  </a:cubicBezTo>
                  <a:cubicBezTo>
                    <a:pt x="19547" y="35798"/>
                    <a:pt x="19917" y="35921"/>
                    <a:pt x="20347" y="35921"/>
                  </a:cubicBezTo>
                  <a:cubicBezTo>
                    <a:pt x="21865" y="35921"/>
                    <a:pt x="24123" y="34383"/>
                    <a:pt x="25295" y="32332"/>
                  </a:cubicBezTo>
                  <a:cubicBezTo>
                    <a:pt x="26800" y="29699"/>
                    <a:pt x="25389" y="30074"/>
                    <a:pt x="25671" y="26784"/>
                  </a:cubicBezTo>
                  <a:cubicBezTo>
                    <a:pt x="25953" y="23492"/>
                    <a:pt x="29433" y="20954"/>
                    <a:pt x="27363" y="15688"/>
                  </a:cubicBezTo>
                  <a:cubicBezTo>
                    <a:pt x="25295" y="10422"/>
                    <a:pt x="17583" y="10045"/>
                    <a:pt x="16456" y="9952"/>
                  </a:cubicBezTo>
                  <a:cubicBezTo>
                    <a:pt x="16456" y="9952"/>
                    <a:pt x="15422" y="4122"/>
                    <a:pt x="13354" y="1584"/>
                  </a:cubicBezTo>
                  <a:cubicBezTo>
                    <a:pt x="12399" y="411"/>
                    <a:pt x="10821" y="0"/>
                    <a:pt x="92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9177525" y="3937813"/>
              <a:ext cx="923150" cy="626925"/>
            </a:xfrm>
            <a:custGeom>
              <a:rect b="b" l="l" r="r" t="t"/>
              <a:pathLst>
                <a:path extrusionOk="0" h="25077" w="36926">
                  <a:moveTo>
                    <a:pt x="22417" y="0"/>
                  </a:moveTo>
                  <a:cubicBezTo>
                    <a:pt x="22228" y="0"/>
                    <a:pt x="22057" y="38"/>
                    <a:pt x="21909" y="121"/>
                  </a:cubicBezTo>
                  <a:cubicBezTo>
                    <a:pt x="20216" y="1061"/>
                    <a:pt x="1" y="17610"/>
                    <a:pt x="1" y="17610"/>
                  </a:cubicBezTo>
                  <a:lnTo>
                    <a:pt x="4420" y="21183"/>
                  </a:lnTo>
                  <a:lnTo>
                    <a:pt x="21722" y="11310"/>
                  </a:lnTo>
                  <a:cubicBezTo>
                    <a:pt x="21722" y="11310"/>
                    <a:pt x="23885" y="15165"/>
                    <a:pt x="26234" y="18739"/>
                  </a:cubicBezTo>
                  <a:cubicBezTo>
                    <a:pt x="28585" y="22312"/>
                    <a:pt x="32818" y="24662"/>
                    <a:pt x="34885" y="25039"/>
                  </a:cubicBezTo>
                  <a:cubicBezTo>
                    <a:pt x="35028" y="25064"/>
                    <a:pt x="35159" y="25077"/>
                    <a:pt x="35281" y="25077"/>
                  </a:cubicBezTo>
                  <a:cubicBezTo>
                    <a:pt x="36925" y="25077"/>
                    <a:pt x="36721" y="22795"/>
                    <a:pt x="36108" y="20431"/>
                  </a:cubicBezTo>
                  <a:cubicBezTo>
                    <a:pt x="35451" y="17892"/>
                    <a:pt x="30278" y="6609"/>
                    <a:pt x="28210" y="4069"/>
                  </a:cubicBezTo>
                  <a:cubicBezTo>
                    <a:pt x="28210" y="4069"/>
                    <a:pt x="24375" y="0"/>
                    <a:pt x="224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10016750" y="3695763"/>
              <a:ext cx="759300" cy="893875"/>
            </a:xfrm>
            <a:custGeom>
              <a:rect b="b" l="l" r="r" t="t"/>
              <a:pathLst>
                <a:path extrusionOk="0" h="35755" w="30372">
                  <a:moveTo>
                    <a:pt x="15103" y="0"/>
                  </a:moveTo>
                  <a:cubicBezTo>
                    <a:pt x="13223" y="0"/>
                    <a:pt x="11048" y="941"/>
                    <a:pt x="10531" y="2751"/>
                  </a:cubicBezTo>
                  <a:cubicBezTo>
                    <a:pt x="9968" y="4725"/>
                    <a:pt x="5360" y="11307"/>
                    <a:pt x="5078" y="11965"/>
                  </a:cubicBezTo>
                  <a:cubicBezTo>
                    <a:pt x="4795" y="12623"/>
                    <a:pt x="1" y="17983"/>
                    <a:pt x="1" y="17983"/>
                  </a:cubicBezTo>
                  <a:lnTo>
                    <a:pt x="13071" y="35755"/>
                  </a:lnTo>
                  <a:cubicBezTo>
                    <a:pt x="13071" y="35755"/>
                    <a:pt x="17865" y="34532"/>
                    <a:pt x="18242" y="30582"/>
                  </a:cubicBezTo>
                  <a:cubicBezTo>
                    <a:pt x="18619" y="26633"/>
                    <a:pt x="18430" y="23248"/>
                    <a:pt x="21533" y="19581"/>
                  </a:cubicBezTo>
                  <a:cubicBezTo>
                    <a:pt x="24635" y="15914"/>
                    <a:pt x="29619" y="9896"/>
                    <a:pt x="29995" y="5664"/>
                  </a:cubicBezTo>
                  <a:cubicBezTo>
                    <a:pt x="30372" y="1433"/>
                    <a:pt x="27080" y="775"/>
                    <a:pt x="25200" y="586"/>
                  </a:cubicBezTo>
                  <a:cubicBezTo>
                    <a:pt x="23320" y="399"/>
                    <a:pt x="21533" y="23"/>
                    <a:pt x="21533" y="23"/>
                  </a:cubicBezTo>
                  <a:lnTo>
                    <a:pt x="19558" y="306"/>
                  </a:lnTo>
                  <a:cubicBezTo>
                    <a:pt x="19558" y="306"/>
                    <a:pt x="17583" y="211"/>
                    <a:pt x="15609" y="24"/>
                  </a:cubicBezTo>
                  <a:cubicBezTo>
                    <a:pt x="15444" y="8"/>
                    <a:pt x="15274" y="0"/>
                    <a:pt x="151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10078175" y="3848488"/>
              <a:ext cx="220675" cy="303925"/>
            </a:xfrm>
            <a:custGeom>
              <a:rect b="b" l="l" r="r" t="t"/>
              <a:pathLst>
                <a:path extrusionOk="0" h="12157" w="8827">
                  <a:moveTo>
                    <a:pt x="6328" y="1"/>
                  </a:moveTo>
                  <a:cubicBezTo>
                    <a:pt x="4791" y="2532"/>
                    <a:pt x="2803" y="5432"/>
                    <a:pt x="2621" y="5856"/>
                  </a:cubicBezTo>
                  <a:cubicBezTo>
                    <a:pt x="2481" y="6182"/>
                    <a:pt x="1227" y="7670"/>
                    <a:pt x="1" y="9083"/>
                  </a:cubicBezTo>
                  <a:lnTo>
                    <a:pt x="3749" y="12156"/>
                  </a:lnTo>
                  <a:lnTo>
                    <a:pt x="8826" y="5386"/>
                  </a:lnTo>
                  <a:cubicBezTo>
                    <a:pt x="8826" y="5386"/>
                    <a:pt x="8263" y="4634"/>
                    <a:pt x="7792" y="3787"/>
                  </a:cubicBezTo>
                  <a:cubicBezTo>
                    <a:pt x="7322" y="2942"/>
                    <a:pt x="8356" y="1249"/>
                    <a:pt x="8356" y="1249"/>
                  </a:cubicBezTo>
                  <a:lnTo>
                    <a:pt x="6328" y="1"/>
                  </a:ln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p:nvPr/>
          </p:nvSpPr>
          <p:spPr>
            <a:xfrm>
              <a:off x="10449575" y="3614063"/>
              <a:ext cx="161975" cy="229550"/>
            </a:xfrm>
            <a:custGeom>
              <a:rect b="b" l="l" r="r" t="t"/>
              <a:pathLst>
                <a:path extrusionOk="0" h="9182" w="6479">
                  <a:moveTo>
                    <a:pt x="3657" y="0"/>
                  </a:moveTo>
                  <a:lnTo>
                    <a:pt x="835" y="753"/>
                  </a:lnTo>
                  <a:cubicBezTo>
                    <a:pt x="835" y="753"/>
                    <a:pt x="1776" y="2257"/>
                    <a:pt x="835" y="4326"/>
                  </a:cubicBezTo>
                  <a:cubicBezTo>
                    <a:pt x="1" y="6161"/>
                    <a:pt x="351" y="9181"/>
                    <a:pt x="1820" y="9181"/>
                  </a:cubicBezTo>
                  <a:cubicBezTo>
                    <a:pt x="2006" y="9181"/>
                    <a:pt x="2211" y="9133"/>
                    <a:pt x="2433" y="9027"/>
                  </a:cubicBezTo>
                  <a:cubicBezTo>
                    <a:pt x="4407" y="8086"/>
                    <a:pt x="6478" y="3949"/>
                    <a:pt x="6478" y="3949"/>
                  </a:cubicBezTo>
                  <a:cubicBezTo>
                    <a:pt x="6478" y="3949"/>
                    <a:pt x="4315" y="1693"/>
                    <a:pt x="3657" y="0"/>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10323150" y="3343563"/>
              <a:ext cx="222575" cy="312250"/>
            </a:xfrm>
            <a:custGeom>
              <a:rect b="b" l="l" r="r" t="t"/>
              <a:pathLst>
                <a:path extrusionOk="0" h="12490" w="8903">
                  <a:moveTo>
                    <a:pt x="2304" y="1"/>
                  </a:moveTo>
                  <a:cubicBezTo>
                    <a:pt x="1706" y="1"/>
                    <a:pt x="1" y="129"/>
                    <a:pt x="158" y="1606"/>
                  </a:cubicBezTo>
                  <a:cubicBezTo>
                    <a:pt x="158" y="1606"/>
                    <a:pt x="2037" y="11949"/>
                    <a:pt x="4013" y="12419"/>
                  </a:cubicBezTo>
                  <a:cubicBezTo>
                    <a:pt x="4214" y="12467"/>
                    <a:pt x="4424" y="12489"/>
                    <a:pt x="4637" y="12489"/>
                  </a:cubicBezTo>
                  <a:cubicBezTo>
                    <a:pt x="6515" y="12489"/>
                    <a:pt x="8714" y="10820"/>
                    <a:pt x="8714" y="10820"/>
                  </a:cubicBezTo>
                  <a:cubicBezTo>
                    <a:pt x="8714" y="10820"/>
                    <a:pt x="8055" y="9786"/>
                    <a:pt x="7962" y="8187"/>
                  </a:cubicBezTo>
                  <a:cubicBezTo>
                    <a:pt x="7867" y="6588"/>
                    <a:pt x="8902" y="4709"/>
                    <a:pt x="7773" y="4050"/>
                  </a:cubicBezTo>
                  <a:cubicBezTo>
                    <a:pt x="6644" y="3392"/>
                    <a:pt x="6363" y="4332"/>
                    <a:pt x="4482" y="2358"/>
                  </a:cubicBezTo>
                  <a:cubicBezTo>
                    <a:pt x="2602" y="383"/>
                    <a:pt x="2507" y="7"/>
                    <a:pt x="2507" y="7"/>
                  </a:cubicBezTo>
                  <a:cubicBezTo>
                    <a:pt x="2507" y="7"/>
                    <a:pt x="2430" y="1"/>
                    <a:pt x="2304" y="1"/>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9892150" y="3940813"/>
              <a:ext cx="580650" cy="296225"/>
            </a:xfrm>
            <a:custGeom>
              <a:rect b="b" l="l" r="r" t="t"/>
              <a:pathLst>
                <a:path extrusionOk="0" h="11849" w="23226">
                  <a:moveTo>
                    <a:pt x="8275" y="1"/>
                  </a:moveTo>
                  <a:lnTo>
                    <a:pt x="0" y="4231"/>
                  </a:lnTo>
                  <a:lnTo>
                    <a:pt x="13823" y="11848"/>
                  </a:lnTo>
                  <a:lnTo>
                    <a:pt x="23226" y="6207"/>
                  </a:lnTo>
                  <a:lnTo>
                    <a:pt x="8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9791050" y="3757463"/>
              <a:ext cx="446675" cy="479575"/>
            </a:xfrm>
            <a:custGeom>
              <a:rect b="b" l="l" r="r" t="t"/>
              <a:pathLst>
                <a:path extrusionOk="0" h="19183" w="17867">
                  <a:moveTo>
                    <a:pt x="1" y="1"/>
                  </a:moveTo>
                  <a:lnTo>
                    <a:pt x="4044" y="11565"/>
                  </a:lnTo>
                  <a:lnTo>
                    <a:pt x="17867" y="19182"/>
                  </a:lnTo>
                  <a:lnTo>
                    <a:pt x="15329" y="4983"/>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p:nvPr/>
          </p:nvSpPr>
          <p:spPr>
            <a:xfrm>
              <a:off x="10200100" y="3690338"/>
              <a:ext cx="622975" cy="596050"/>
            </a:xfrm>
            <a:custGeom>
              <a:rect b="b" l="l" r="r" t="t"/>
              <a:pathLst>
                <a:path extrusionOk="0" h="23842" w="24919">
                  <a:moveTo>
                    <a:pt x="21550" y="0"/>
                  </a:moveTo>
                  <a:cubicBezTo>
                    <a:pt x="20367" y="0"/>
                    <a:pt x="18970" y="612"/>
                    <a:pt x="17678" y="2215"/>
                  </a:cubicBezTo>
                  <a:lnTo>
                    <a:pt x="18525" y="4848"/>
                  </a:lnTo>
                  <a:lnTo>
                    <a:pt x="19934" y="17635"/>
                  </a:lnTo>
                  <a:cubicBezTo>
                    <a:pt x="19934" y="17635"/>
                    <a:pt x="16456" y="18764"/>
                    <a:pt x="13164" y="19328"/>
                  </a:cubicBezTo>
                  <a:cubicBezTo>
                    <a:pt x="9874" y="19892"/>
                    <a:pt x="8087" y="19893"/>
                    <a:pt x="8087" y="19893"/>
                  </a:cubicBezTo>
                  <a:cubicBezTo>
                    <a:pt x="8087" y="19893"/>
                    <a:pt x="6959" y="18482"/>
                    <a:pt x="5924" y="18200"/>
                  </a:cubicBezTo>
                  <a:cubicBezTo>
                    <a:pt x="5407" y="18059"/>
                    <a:pt x="5054" y="18035"/>
                    <a:pt x="4714" y="18035"/>
                  </a:cubicBezTo>
                  <a:cubicBezTo>
                    <a:pt x="4542" y="18035"/>
                    <a:pt x="4374" y="18041"/>
                    <a:pt x="4188" y="18041"/>
                  </a:cubicBezTo>
                  <a:cubicBezTo>
                    <a:pt x="4006" y="18041"/>
                    <a:pt x="3807" y="18035"/>
                    <a:pt x="3574" y="18012"/>
                  </a:cubicBezTo>
                  <a:cubicBezTo>
                    <a:pt x="3190" y="17973"/>
                    <a:pt x="2837" y="17935"/>
                    <a:pt x="2574" y="17935"/>
                  </a:cubicBezTo>
                  <a:cubicBezTo>
                    <a:pt x="2192" y="17935"/>
                    <a:pt x="1997" y="18016"/>
                    <a:pt x="2163" y="18294"/>
                  </a:cubicBezTo>
                  <a:cubicBezTo>
                    <a:pt x="2445" y="18764"/>
                    <a:pt x="2727" y="18671"/>
                    <a:pt x="3667" y="18764"/>
                  </a:cubicBezTo>
                  <a:cubicBezTo>
                    <a:pt x="4608" y="18858"/>
                    <a:pt x="5454" y="19987"/>
                    <a:pt x="5454" y="19987"/>
                  </a:cubicBezTo>
                  <a:lnTo>
                    <a:pt x="2727" y="21397"/>
                  </a:lnTo>
                  <a:cubicBezTo>
                    <a:pt x="2727" y="21397"/>
                    <a:pt x="1129" y="20833"/>
                    <a:pt x="564" y="20833"/>
                  </a:cubicBezTo>
                  <a:cubicBezTo>
                    <a:pt x="1" y="20833"/>
                    <a:pt x="282" y="21209"/>
                    <a:pt x="282" y="21209"/>
                  </a:cubicBezTo>
                  <a:cubicBezTo>
                    <a:pt x="282" y="21209"/>
                    <a:pt x="1881" y="21773"/>
                    <a:pt x="2539" y="22431"/>
                  </a:cubicBezTo>
                  <a:cubicBezTo>
                    <a:pt x="3197" y="23090"/>
                    <a:pt x="4231" y="23842"/>
                    <a:pt x="5267" y="23842"/>
                  </a:cubicBezTo>
                  <a:cubicBezTo>
                    <a:pt x="6300" y="23842"/>
                    <a:pt x="10251" y="22244"/>
                    <a:pt x="10251" y="22244"/>
                  </a:cubicBezTo>
                  <a:cubicBezTo>
                    <a:pt x="10251" y="22244"/>
                    <a:pt x="16926" y="22056"/>
                    <a:pt x="17960" y="22056"/>
                  </a:cubicBezTo>
                  <a:lnTo>
                    <a:pt x="23696" y="18389"/>
                  </a:lnTo>
                  <a:cubicBezTo>
                    <a:pt x="23696" y="18389"/>
                    <a:pt x="24918" y="3625"/>
                    <a:pt x="24260" y="1745"/>
                  </a:cubicBezTo>
                  <a:cubicBezTo>
                    <a:pt x="23914" y="756"/>
                    <a:pt x="22864" y="0"/>
                    <a:pt x="215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a:off x="10200100" y="3917988"/>
              <a:ext cx="607850" cy="368400"/>
            </a:xfrm>
            <a:custGeom>
              <a:rect b="b" l="l" r="r" t="t"/>
              <a:pathLst>
                <a:path extrusionOk="0" h="14736" w="24314">
                  <a:moveTo>
                    <a:pt x="24314" y="1"/>
                  </a:moveTo>
                  <a:lnTo>
                    <a:pt x="19120" y="1149"/>
                  </a:lnTo>
                  <a:lnTo>
                    <a:pt x="19934" y="8529"/>
                  </a:lnTo>
                  <a:cubicBezTo>
                    <a:pt x="19934" y="8529"/>
                    <a:pt x="16456" y="9658"/>
                    <a:pt x="13164" y="10222"/>
                  </a:cubicBezTo>
                  <a:cubicBezTo>
                    <a:pt x="9873" y="10786"/>
                    <a:pt x="8087" y="10787"/>
                    <a:pt x="8087" y="10787"/>
                  </a:cubicBezTo>
                  <a:cubicBezTo>
                    <a:pt x="8087" y="10787"/>
                    <a:pt x="6958" y="9376"/>
                    <a:pt x="5924" y="9094"/>
                  </a:cubicBezTo>
                  <a:cubicBezTo>
                    <a:pt x="5407" y="8953"/>
                    <a:pt x="5054" y="8929"/>
                    <a:pt x="4713" y="8929"/>
                  </a:cubicBezTo>
                  <a:cubicBezTo>
                    <a:pt x="4541" y="8929"/>
                    <a:pt x="4373" y="8935"/>
                    <a:pt x="4187" y="8935"/>
                  </a:cubicBezTo>
                  <a:cubicBezTo>
                    <a:pt x="4005" y="8935"/>
                    <a:pt x="3806" y="8929"/>
                    <a:pt x="3573" y="8906"/>
                  </a:cubicBezTo>
                  <a:cubicBezTo>
                    <a:pt x="3189" y="8867"/>
                    <a:pt x="2836" y="8829"/>
                    <a:pt x="2573" y="8829"/>
                  </a:cubicBezTo>
                  <a:cubicBezTo>
                    <a:pt x="2191" y="8829"/>
                    <a:pt x="1996" y="8910"/>
                    <a:pt x="2163" y="9188"/>
                  </a:cubicBezTo>
                  <a:cubicBezTo>
                    <a:pt x="2445" y="9658"/>
                    <a:pt x="2727" y="9565"/>
                    <a:pt x="3667" y="9658"/>
                  </a:cubicBezTo>
                  <a:cubicBezTo>
                    <a:pt x="4608" y="9752"/>
                    <a:pt x="5454" y="10881"/>
                    <a:pt x="5454" y="10881"/>
                  </a:cubicBezTo>
                  <a:lnTo>
                    <a:pt x="2727" y="12291"/>
                  </a:lnTo>
                  <a:cubicBezTo>
                    <a:pt x="2727" y="12291"/>
                    <a:pt x="1128" y="11727"/>
                    <a:pt x="564" y="11727"/>
                  </a:cubicBezTo>
                  <a:cubicBezTo>
                    <a:pt x="1" y="11727"/>
                    <a:pt x="282" y="12103"/>
                    <a:pt x="282" y="12103"/>
                  </a:cubicBezTo>
                  <a:cubicBezTo>
                    <a:pt x="282" y="12103"/>
                    <a:pt x="1880" y="12667"/>
                    <a:pt x="2539" y="13325"/>
                  </a:cubicBezTo>
                  <a:cubicBezTo>
                    <a:pt x="3197" y="13984"/>
                    <a:pt x="4231" y="14736"/>
                    <a:pt x="5265" y="14736"/>
                  </a:cubicBezTo>
                  <a:cubicBezTo>
                    <a:pt x="6300" y="14736"/>
                    <a:pt x="10249" y="13138"/>
                    <a:pt x="10249" y="13138"/>
                  </a:cubicBezTo>
                  <a:cubicBezTo>
                    <a:pt x="10249" y="13138"/>
                    <a:pt x="16926" y="12950"/>
                    <a:pt x="17960" y="12950"/>
                  </a:cubicBezTo>
                  <a:lnTo>
                    <a:pt x="23696" y="9283"/>
                  </a:lnTo>
                  <a:cubicBezTo>
                    <a:pt x="23696" y="9283"/>
                    <a:pt x="24094" y="4477"/>
                    <a:pt x="24314" y="1"/>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10590625" y="4086638"/>
              <a:ext cx="462825" cy="606475"/>
            </a:xfrm>
            <a:custGeom>
              <a:rect b="b" l="l" r="r" t="t"/>
              <a:pathLst>
                <a:path extrusionOk="0" h="24259" w="18513">
                  <a:moveTo>
                    <a:pt x="13532" y="0"/>
                  </a:moveTo>
                  <a:cubicBezTo>
                    <a:pt x="12936" y="105"/>
                    <a:pt x="12252" y="319"/>
                    <a:pt x="12306" y="749"/>
                  </a:cubicBezTo>
                  <a:cubicBezTo>
                    <a:pt x="12401" y="1502"/>
                    <a:pt x="12117" y="15230"/>
                    <a:pt x="10708" y="17393"/>
                  </a:cubicBezTo>
                  <a:cubicBezTo>
                    <a:pt x="9299" y="19556"/>
                    <a:pt x="3279" y="21153"/>
                    <a:pt x="1493" y="21248"/>
                  </a:cubicBezTo>
                  <a:cubicBezTo>
                    <a:pt x="1429" y="21252"/>
                    <a:pt x="1361" y="21253"/>
                    <a:pt x="1289" y="21253"/>
                  </a:cubicBezTo>
                  <a:cubicBezTo>
                    <a:pt x="933" y="21253"/>
                    <a:pt x="488" y="21215"/>
                    <a:pt x="0" y="21152"/>
                  </a:cubicBezTo>
                  <a:lnTo>
                    <a:pt x="0" y="21152"/>
                  </a:lnTo>
                  <a:cubicBezTo>
                    <a:pt x="2685" y="22538"/>
                    <a:pt x="5391" y="24182"/>
                    <a:pt x="7982" y="24257"/>
                  </a:cubicBezTo>
                  <a:cubicBezTo>
                    <a:pt x="8013" y="24258"/>
                    <a:pt x="8045" y="24258"/>
                    <a:pt x="8077" y="24258"/>
                  </a:cubicBezTo>
                  <a:cubicBezTo>
                    <a:pt x="11375" y="24258"/>
                    <a:pt x="16640" y="19535"/>
                    <a:pt x="17572" y="17393"/>
                  </a:cubicBezTo>
                  <a:cubicBezTo>
                    <a:pt x="18512" y="15230"/>
                    <a:pt x="17008" y="9964"/>
                    <a:pt x="16915" y="9119"/>
                  </a:cubicBezTo>
                  <a:cubicBezTo>
                    <a:pt x="16820" y="8272"/>
                    <a:pt x="17290" y="7990"/>
                    <a:pt x="17855" y="6861"/>
                  </a:cubicBezTo>
                  <a:cubicBezTo>
                    <a:pt x="18419" y="5734"/>
                    <a:pt x="14944" y="945"/>
                    <a:pt x="135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10566825" y="4241713"/>
              <a:ext cx="82275" cy="87000"/>
            </a:xfrm>
            <a:custGeom>
              <a:rect b="b" l="l" r="r" t="t"/>
              <a:pathLst>
                <a:path extrusionOk="0" h="3480" w="3291">
                  <a:moveTo>
                    <a:pt x="3291" y="1"/>
                  </a:moveTo>
                  <a:lnTo>
                    <a:pt x="1" y="3479"/>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a:off x="9123450" y="3973738"/>
              <a:ext cx="1262400" cy="656825"/>
            </a:xfrm>
            <a:custGeom>
              <a:rect b="b" l="l" r="r" t="t"/>
              <a:pathLst>
                <a:path extrusionOk="0" h="26273" w="50496">
                  <a:moveTo>
                    <a:pt x="31201" y="0"/>
                  </a:moveTo>
                  <a:cubicBezTo>
                    <a:pt x="30099" y="0"/>
                    <a:pt x="22347" y="8392"/>
                    <a:pt x="16456" y="12412"/>
                  </a:cubicBezTo>
                  <a:cubicBezTo>
                    <a:pt x="10533" y="16456"/>
                    <a:pt x="753" y="21627"/>
                    <a:pt x="378" y="22003"/>
                  </a:cubicBezTo>
                  <a:cubicBezTo>
                    <a:pt x="1" y="22378"/>
                    <a:pt x="3292" y="22755"/>
                    <a:pt x="6865" y="22755"/>
                  </a:cubicBezTo>
                  <a:cubicBezTo>
                    <a:pt x="10438" y="22755"/>
                    <a:pt x="12977" y="22097"/>
                    <a:pt x="13635" y="21250"/>
                  </a:cubicBezTo>
                  <a:cubicBezTo>
                    <a:pt x="14293" y="20405"/>
                    <a:pt x="13541" y="18994"/>
                    <a:pt x="13541" y="18994"/>
                  </a:cubicBezTo>
                  <a:cubicBezTo>
                    <a:pt x="13541" y="18994"/>
                    <a:pt x="22097" y="15232"/>
                    <a:pt x="24825" y="14387"/>
                  </a:cubicBezTo>
                  <a:cubicBezTo>
                    <a:pt x="27552" y="13540"/>
                    <a:pt x="29620" y="11377"/>
                    <a:pt x="29620" y="11377"/>
                  </a:cubicBezTo>
                  <a:cubicBezTo>
                    <a:pt x="29620" y="11377"/>
                    <a:pt x="35449" y="22661"/>
                    <a:pt x="38082" y="24447"/>
                  </a:cubicBezTo>
                  <a:cubicBezTo>
                    <a:pt x="39509" y="25415"/>
                    <a:pt x="41735" y="26273"/>
                    <a:pt x="44178" y="26273"/>
                  </a:cubicBezTo>
                  <a:cubicBezTo>
                    <a:pt x="46246" y="26273"/>
                    <a:pt x="48469" y="25659"/>
                    <a:pt x="50495" y="23978"/>
                  </a:cubicBezTo>
                  <a:cubicBezTo>
                    <a:pt x="50495" y="23978"/>
                    <a:pt x="48708" y="20405"/>
                    <a:pt x="44571" y="14387"/>
                  </a:cubicBezTo>
                  <a:cubicBezTo>
                    <a:pt x="40434" y="8370"/>
                    <a:pt x="32253" y="94"/>
                    <a:pt x="31219" y="1"/>
                  </a:cubicBezTo>
                  <a:cubicBezTo>
                    <a:pt x="31213" y="0"/>
                    <a:pt x="31207" y="0"/>
                    <a:pt x="31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9123450" y="4304763"/>
              <a:ext cx="452825" cy="237850"/>
            </a:xfrm>
            <a:custGeom>
              <a:rect b="b" l="l" r="r" t="t"/>
              <a:pathLst>
                <a:path extrusionOk="0" h="9514" w="18113">
                  <a:moveTo>
                    <a:pt x="15212" y="0"/>
                  </a:moveTo>
                  <a:lnTo>
                    <a:pt x="15212" y="0"/>
                  </a:lnTo>
                  <a:cubicBezTo>
                    <a:pt x="9258" y="3889"/>
                    <a:pt x="728" y="8411"/>
                    <a:pt x="378" y="8762"/>
                  </a:cubicBezTo>
                  <a:cubicBezTo>
                    <a:pt x="1" y="9138"/>
                    <a:pt x="3292" y="9514"/>
                    <a:pt x="6865" y="9514"/>
                  </a:cubicBezTo>
                  <a:cubicBezTo>
                    <a:pt x="10438" y="9514"/>
                    <a:pt x="12977" y="8856"/>
                    <a:pt x="13635" y="8009"/>
                  </a:cubicBezTo>
                  <a:cubicBezTo>
                    <a:pt x="14293" y="7164"/>
                    <a:pt x="13541" y="5753"/>
                    <a:pt x="13541" y="5753"/>
                  </a:cubicBezTo>
                  <a:cubicBezTo>
                    <a:pt x="13541" y="5753"/>
                    <a:pt x="15653" y="4825"/>
                    <a:pt x="18113" y="3787"/>
                  </a:cubicBezTo>
                  <a:cubicBezTo>
                    <a:pt x="17428" y="3461"/>
                    <a:pt x="16715" y="2958"/>
                    <a:pt x="16079" y="2180"/>
                  </a:cubicBezTo>
                  <a:cubicBezTo>
                    <a:pt x="15406" y="1353"/>
                    <a:pt x="15195" y="618"/>
                    <a:pt x="15212" y="0"/>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8879000" y="4340438"/>
              <a:ext cx="427825" cy="263525"/>
            </a:xfrm>
            <a:custGeom>
              <a:rect b="b" l="l" r="r" t="t"/>
              <a:pathLst>
                <a:path extrusionOk="0" h="10541" w="17113">
                  <a:moveTo>
                    <a:pt x="13916" y="1"/>
                  </a:moveTo>
                  <a:cubicBezTo>
                    <a:pt x="13916" y="1"/>
                    <a:pt x="4513" y="6677"/>
                    <a:pt x="3291" y="7711"/>
                  </a:cubicBezTo>
                  <a:cubicBezTo>
                    <a:pt x="2068" y="8745"/>
                    <a:pt x="0" y="9309"/>
                    <a:pt x="846" y="10061"/>
                  </a:cubicBezTo>
                  <a:cubicBezTo>
                    <a:pt x="1217" y="10392"/>
                    <a:pt x="2023" y="10541"/>
                    <a:pt x="2929" y="10541"/>
                  </a:cubicBezTo>
                  <a:cubicBezTo>
                    <a:pt x="4089" y="10541"/>
                    <a:pt x="5413" y="10296"/>
                    <a:pt x="6205" y="9874"/>
                  </a:cubicBezTo>
                  <a:cubicBezTo>
                    <a:pt x="7535" y="9164"/>
                    <a:pt x="8697" y="8455"/>
                    <a:pt x="9849" y="8455"/>
                  </a:cubicBezTo>
                  <a:cubicBezTo>
                    <a:pt x="9920" y="8455"/>
                    <a:pt x="9990" y="8458"/>
                    <a:pt x="10061" y="8463"/>
                  </a:cubicBezTo>
                  <a:cubicBezTo>
                    <a:pt x="10161" y="8471"/>
                    <a:pt x="10261" y="8475"/>
                    <a:pt x="10361" y="8475"/>
                  </a:cubicBezTo>
                  <a:cubicBezTo>
                    <a:pt x="11465" y="8475"/>
                    <a:pt x="12458" y="7994"/>
                    <a:pt x="12976" y="6959"/>
                  </a:cubicBezTo>
                  <a:cubicBezTo>
                    <a:pt x="13541" y="5830"/>
                    <a:pt x="13541" y="5454"/>
                    <a:pt x="13541" y="5454"/>
                  </a:cubicBezTo>
                  <a:lnTo>
                    <a:pt x="16831" y="3479"/>
                  </a:lnTo>
                  <a:cubicBezTo>
                    <a:pt x="16831" y="3479"/>
                    <a:pt x="17113" y="2070"/>
                    <a:pt x="16079" y="1129"/>
                  </a:cubicBezTo>
                  <a:cubicBezTo>
                    <a:pt x="15045" y="189"/>
                    <a:pt x="13916" y="1"/>
                    <a:pt x="13916" y="1"/>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31"/>
          <p:cNvSpPr/>
          <p:nvPr/>
        </p:nvSpPr>
        <p:spPr>
          <a:xfrm>
            <a:off x="4833450" y="1617352"/>
            <a:ext cx="2767155" cy="1529558"/>
          </a:xfrm>
          <a:custGeom>
            <a:rect b="b" l="l" r="r" t="t"/>
            <a:pathLst>
              <a:path extrusionOk="0" h="174408" w="307291">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 name="Google Shape;316;p31"/>
          <p:cNvGrpSpPr/>
          <p:nvPr/>
        </p:nvGrpSpPr>
        <p:grpSpPr>
          <a:xfrm>
            <a:off x="5282524" y="1454587"/>
            <a:ext cx="2349924" cy="1757950"/>
            <a:chOff x="390600" y="407550"/>
            <a:chExt cx="6545750" cy="4899525"/>
          </a:xfrm>
        </p:grpSpPr>
        <p:sp>
          <p:nvSpPr>
            <p:cNvPr id="317" name="Google Shape;317;p31"/>
            <p:cNvSpPr/>
            <p:nvPr/>
          </p:nvSpPr>
          <p:spPr>
            <a:xfrm>
              <a:off x="3681825" y="5048075"/>
              <a:ext cx="3097350" cy="237425"/>
            </a:xfrm>
            <a:custGeom>
              <a:rect b="b" l="l" r="r" t="t"/>
              <a:pathLst>
                <a:path extrusionOk="0" h="9497" w="123894">
                  <a:moveTo>
                    <a:pt x="61948" y="0"/>
                  </a:moveTo>
                  <a:cubicBezTo>
                    <a:pt x="45518" y="0"/>
                    <a:pt x="29762" y="500"/>
                    <a:pt x="18145" y="1391"/>
                  </a:cubicBezTo>
                  <a:cubicBezTo>
                    <a:pt x="6526" y="2281"/>
                    <a:pt x="0" y="3489"/>
                    <a:pt x="0" y="4748"/>
                  </a:cubicBezTo>
                  <a:cubicBezTo>
                    <a:pt x="0" y="6007"/>
                    <a:pt x="6526" y="7215"/>
                    <a:pt x="18145" y="8106"/>
                  </a:cubicBezTo>
                  <a:cubicBezTo>
                    <a:pt x="29762" y="8996"/>
                    <a:pt x="45518" y="9497"/>
                    <a:pt x="61948" y="9497"/>
                  </a:cubicBezTo>
                  <a:cubicBezTo>
                    <a:pt x="78377" y="9497"/>
                    <a:pt x="94132" y="8996"/>
                    <a:pt x="105751" y="8106"/>
                  </a:cubicBezTo>
                  <a:cubicBezTo>
                    <a:pt x="117367" y="7215"/>
                    <a:pt x="123894" y="6007"/>
                    <a:pt x="123894" y="4748"/>
                  </a:cubicBezTo>
                  <a:cubicBezTo>
                    <a:pt x="123894" y="3489"/>
                    <a:pt x="117367" y="2281"/>
                    <a:pt x="105751" y="1391"/>
                  </a:cubicBezTo>
                  <a:cubicBezTo>
                    <a:pt x="94132" y="500"/>
                    <a:pt x="78377" y="0"/>
                    <a:pt x="619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
            <p:cNvSpPr/>
            <p:nvPr/>
          </p:nvSpPr>
          <p:spPr>
            <a:xfrm>
              <a:off x="4383300" y="869900"/>
              <a:ext cx="2553050" cy="4271950"/>
            </a:xfrm>
            <a:custGeom>
              <a:rect b="b" l="l" r="r" t="t"/>
              <a:pathLst>
                <a:path extrusionOk="0" h="170878" w="102122">
                  <a:moveTo>
                    <a:pt x="29665" y="0"/>
                  </a:moveTo>
                  <a:cubicBezTo>
                    <a:pt x="25188" y="0"/>
                    <a:pt x="21284" y="3301"/>
                    <a:pt x="20652" y="7862"/>
                  </a:cubicBezTo>
                  <a:lnTo>
                    <a:pt x="20027" y="12364"/>
                  </a:lnTo>
                  <a:cubicBezTo>
                    <a:pt x="19176" y="12563"/>
                    <a:pt x="18492" y="13261"/>
                    <a:pt x="18364" y="14179"/>
                  </a:cubicBezTo>
                  <a:lnTo>
                    <a:pt x="17937" y="17256"/>
                  </a:lnTo>
                  <a:cubicBezTo>
                    <a:pt x="17810" y="18174"/>
                    <a:pt x="18278" y="19032"/>
                    <a:pt x="19044" y="19454"/>
                  </a:cubicBezTo>
                  <a:lnTo>
                    <a:pt x="17918" y="27583"/>
                  </a:lnTo>
                  <a:cubicBezTo>
                    <a:pt x="17066" y="27780"/>
                    <a:pt x="16383" y="28478"/>
                    <a:pt x="16254" y="29396"/>
                  </a:cubicBezTo>
                  <a:lnTo>
                    <a:pt x="15320" y="36137"/>
                  </a:lnTo>
                  <a:cubicBezTo>
                    <a:pt x="15191" y="37054"/>
                    <a:pt x="15661" y="37913"/>
                    <a:pt x="16427" y="38335"/>
                  </a:cubicBezTo>
                  <a:lnTo>
                    <a:pt x="15896" y="42155"/>
                  </a:lnTo>
                  <a:cubicBezTo>
                    <a:pt x="15045" y="42354"/>
                    <a:pt x="14361" y="43053"/>
                    <a:pt x="14233" y="43970"/>
                  </a:cubicBezTo>
                  <a:lnTo>
                    <a:pt x="13299" y="50709"/>
                  </a:lnTo>
                  <a:cubicBezTo>
                    <a:pt x="13170" y="51628"/>
                    <a:pt x="13640" y="52486"/>
                    <a:pt x="14404" y="52909"/>
                  </a:cubicBezTo>
                  <a:lnTo>
                    <a:pt x="691" y="151817"/>
                  </a:lnTo>
                  <a:cubicBezTo>
                    <a:pt x="0" y="156802"/>
                    <a:pt x="3481" y="161402"/>
                    <a:pt x="8464" y="162094"/>
                  </a:cubicBezTo>
                  <a:lnTo>
                    <a:pt x="71193" y="170790"/>
                  </a:lnTo>
                  <a:cubicBezTo>
                    <a:pt x="71618" y="170849"/>
                    <a:pt x="72040" y="170878"/>
                    <a:pt x="72457" y="170878"/>
                  </a:cubicBezTo>
                  <a:cubicBezTo>
                    <a:pt x="76933" y="170878"/>
                    <a:pt x="80837" y="167577"/>
                    <a:pt x="81469" y="163017"/>
                  </a:cubicBezTo>
                  <a:lnTo>
                    <a:pt x="101430" y="19062"/>
                  </a:lnTo>
                  <a:cubicBezTo>
                    <a:pt x="102121" y="14077"/>
                    <a:pt x="98641" y="9476"/>
                    <a:pt x="93656" y="8784"/>
                  </a:cubicBezTo>
                  <a:lnTo>
                    <a:pt x="30929" y="88"/>
                  </a:lnTo>
                  <a:cubicBezTo>
                    <a:pt x="30504" y="29"/>
                    <a:pt x="30082" y="0"/>
                    <a:pt x="29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1"/>
            <p:cNvSpPr/>
            <p:nvPr/>
          </p:nvSpPr>
          <p:spPr>
            <a:xfrm>
              <a:off x="4675175" y="1552575"/>
              <a:ext cx="139325" cy="277300"/>
            </a:xfrm>
            <a:custGeom>
              <a:rect b="b" l="l" r="r" t="t"/>
              <a:pathLst>
                <a:path extrusionOk="0" h="11092" w="5573">
                  <a:moveTo>
                    <a:pt x="3252" y="1"/>
                  </a:moveTo>
                  <a:cubicBezTo>
                    <a:pt x="2183" y="1"/>
                    <a:pt x="1250" y="789"/>
                    <a:pt x="1099" y="1877"/>
                  </a:cubicBezTo>
                  <a:lnTo>
                    <a:pt x="165" y="8618"/>
                  </a:lnTo>
                  <a:cubicBezTo>
                    <a:pt x="1" y="9807"/>
                    <a:pt x="831" y="10905"/>
                    <a:pt x="2020" y="11071"/>
                  </a:cubicBezTo>
                  <a:cubicBezTo>
                    <a:pt x="2121" y="11084"/>
                    <a:pt x="2221" y="11091"/>
                    <a:pt x="2320" y="11091"/>
                  </a:cubicBezTo>
                  <a:cubicBezTo>
                    <a:pt x="3388" y="11091"/>
                    <a:pt x="4321" y="10303"/>
                    <a:pt x="4473" y="9215"/>
                  </a:cubicBezTo>
                  <a:lnTo>
                    <a:pt x="5407" y="2475"/>
                  </a:lnTo>
                  <a:cubicBezTo>
                    <a:pt x="5572" y="1285"/>
                    <a:pt x="4742" y="188"/>
                    <a:pt x="3551" y="21"/>
                  </a:cubicBezTo>
                  <a:cubicBezTo>
                    <a:pt x="3451" y="7"/>
                    <a:pt x="3351" y="1"/>
                    <a:pt x="32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4624650" y="1916900"/>
              <a:ext cx="139325" cy="277275"/>
            </a:xfrm>
            <a:custGeom>
              <a:rect b="b" l="l" r="r" t="t"/>
              <a:pathLst>
                <a:path extrusionOk="0" h="11091" w="5573">
                  <a:moveTo>
                    <a:pt x="3251" y="1"/>
                  </a:moveTo>
                  <a:cubicBezTo>
                    <a:pt x="2182" y="1"/>
                    <a:pt x="1250" y="789"/>
                    <a:pt x="1099" y="1878"/>
                  </a:cubicBezTo>
                  <a:lnTo>
                    <a:pt x="165" y="8617"/>
                  </a:lnTo>
                  <a:cubicBezTo>
                    <a:pt x="1" y="9808"/>
                    <a:pt x="831" y="10904"/>
                    <a:pt x="2020" y="11070"/>
                  </a:cubicBezTo>
                  <a:cubicBezTo>
                    <a:pt x="2122" y="11084"/>
                    <a:pt x="2222" y="11091"/>
                    <a:pt x="2322" y="11091"/>
                  </a:cubicBezTo>
                  <a:cubicBezTo>
                    <a:pt x="3390" y="11091"/>
                    <a:pt x="4321" y="10303"/>
                    <a:pt x="4473" y="9215"/>
                  </a:cubicBezTo>
                  <a:lnTo>
                    <a:pt x="5407" y="2474"/>
                  </a:lnTo>
                  <a:cubicBezTo>
                    <a:pt x="5572" y="1285"/>
                    <a:pt x="4742" y="187"/>
                    <a:pt x="3553" y="22"/>
                  </a:cubicBezTo>
                  <a:cubicBezTo>
                    <a:pt x="3451" y="8"/>
                    <a:pt x="3350" y="1"/>
                    <a:pt x="32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4296300" y="864600"/>
              <a:ext cx="2553050" cy="4271950"/>
            </a:xfrm>
            <a:custGeom>
              <a:rect b="b" l="l" r="r" t="t"/>
              <a:pathLst>
                <a:path extrusionOk="0" h="170878" w="102122">
                  <a:moveTo>
                    <a:pt x="29665" y="0"/>
                  </a:moveTo>
                  <a:cubicBezTo>
                    <a:pt x="25188" y="0"/>
                    <a:pt x="21284" y="3301"/>
                    <a:pt x="20651" y="7862"/>
                  </a:cubicBezTo>
                  <a:lnTo>
                    <a:pt x="692" y="151817"/>
                  </a:lnTo>
                  <a:cubicBezTo>
                    <a:pt x="0" y="156802"/>
                    <a:pt x="3480" y="161402"/>
                    <a:pt x="8466" y="162094"/>
                  </a:cubicBezTo>
                  <a:lnTo>
                    <a:pt x="71193" y="170790"/>
                  </a:lnTo>
                  <a:cubicBezTo>
                    <a:pt x="71617" y="170849"/>
                    <a:pt x="72039" y="170878"/>
                    <a:pt x="72456" y="170878"/>
                  </a:cubicBezTo>
                  <a:cubicBezTo>
                    <a:pt x="76933" y="170878"/>
                    <a:pt x="80837" y="167577"/>
                    <a:pt x="81470" y="163017"/>
                  </a:cubicBezTo>
                  <a:lnTo>
                    <a:pt x="101429" y="19062"/>
                  </a:lnTo>
                  <a:cubicBezTo>
                    <a:pt x="102121" y="14077"/>
                    <a:pt x="98641" y="9476"/>
                    <a:pt x="93656" y="8784"/>
                  </a:cubicBezTo>
                  <a:lnTo>
                    <a:pt x="30929" y="88"/>
                  </a:lnTo>
                  <a:cubicBezTo>
                    <a:pt x="30504" y="29"/>
                    <a:pt x="30082" y="0"/>
                    <a:pt x="296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4443625" y="1192875"/>
              <a:ext cx="2308725" cy="3457400"/>
            </a:xfrm>
            <a:custGeom>
              <a:rect b="b" l="l" r="r" t="t"/>
              <a:pathLst>
                <a:path extrusionOk="0" h="138296" w="92349">
                  <a:moveTo>
                    <a:pt x="18072" y="1"/>
                  </a:moveTo>
                  <a:lnTo>
                    <a:pt x="0" y="127793"/>
                  </a:lnTo>
                  <a:lnTo>
                    <a:pt x="74277" y="138295"/>
                  </a:lnTo>
                  <a:lnTo>
                    <a:pt x="92349" y="10503"/>
                  </a:lnTo>
                  <a:lnTo>
                    <a:pt x="180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a:off x="5681450" y="1112425"/>
              <a:ext cx="315600" cy="88450"/>
            </a:xfrm>
            <a:custGeom>
              <a:rect b="b" l="l" r="r" t="t"/>
              <a:pathLst>
                <a:path extrusionOk="0" h="3538" w="12624">
                  <a:moveTo>
                    <a:pt x="1118" y="1"/>
                  </a:moveTo>
                  <a:cubicBezTo>
                    <a:pt x="603" y="1"/>
                    <a:pt x="153" y="381"/>
                    <a:pt x="81" y="905"/>
                  </a:cubicBezTo>
                  <a:cubicBezTo>
                    <a:pt x="1" y="1479"/>
                    <a:pt x="401" y="2008"/>
                    <a:pt x="975" y="2088"/>
                  </a:cubicBezTo>
                  <a:lnTo>
                    <a:pt x="11362" y="3527"/>
                  </a:lnTo>
                  <a:cubicBezTo>
                    <a:pt x="11411" y="3534"/>
                    <a:pt x="11460" y="3538"/>
                    <a:pt x="11508" y="3538"/>
                  </a:cubicBezTo>
                  <a:cubicBezTo>
                    <a:pt x="12022" y="3538"/>
                    <a:pt x="12471" y="3158"/>
                    <a:pt x="12543" y="2634"/>
                  </a:cubicBezTo>
                  <a:cubicBezTo>
                    <a:pt x="12624" y="2059"/>
                    <a:pt x="12223" y="1530"/>
                    <a:pt x="11650" y="1451"/>
                  </a:cubicBezTo>
                  <a:lnTo>
                    <a:pt x="1263" y="10"/>
                  </a:lnTo>
                  <a:cubicBezTo>
                    <a:pt x="1214" y="4"/>
                    <a:pt x="1166" y="1"/>
                    <a:pt x="11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a:off x="5163825" y="4585225"/>
              <a:ext cx="354050" cy="332100"/>
            </a:xfrm>
            <a:custGeom>
              <a:rect b="b" l="l" r="r" t="t"/>
              <a:pathLst>
                <a:path extrusionOk="0" h="13284" w="14162">
                  <a:moveTo>
                    <a:pt x="7073" y="0"/>
                  </a:moveTo>
                  <a:cubicBezTo>
                    <a:pt x="3810" y="0"/>
                    <a:pt x="962" y="2407"/>
                    <a:pt x="502" y="5731"/>
                  </a:cubicBezTo>
                  <a:cubicBezTo>
                    <a:pt x="0" y="9363"/>
                    <a:pt x="2536" y="12718"/>
                    <a:pt x="6169" y="13221"/>
                  </a:cubicBezTo>
                  <a:cubicBezTo>
                    <a:pt x="6477" y="13263"/>
                    <a:pt x="6783" y="13284"/>
                    <a:pt x="7086" y="13284"/>
                  </a:cubicBezTo>
                  <a:cubicBezTo>
                    <a:pt x="10351" y="13284"/>
                    <a:pt x="13198" y="10878"/>
                    <a:pt x="13659" y="7554"/>
                  </a:cubicBezTo>
                  <a:cubicBezTo>
                    <a:pt x="14162" y="3920"/>
                    <a:pt x="11625" y="568"/>
                    <a:pt x="7992" y="64"/>
                  </a:cubicBezTo>
                  <a:cubicBezTo>
                    <a:pt x="7683" y="21"/>
                    <a:pt x="7376" y="0"/>
                    <a:pt x="70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5152350" y="4567725"/>
              <a:ext cx="384175" cy="367075"/>
            </a:xfrm>
            <a:custGeom>
              <a:rect b="b" l="l" r="r" t="t"/>
              <a:pathLst>
                <a:path extrusionOk="0" h="14683" w="15367">
                  <a:moveTo>
                    <a:pt x="7527" y="1399"/>
                  </a:moveTo>
                  <a:cubicBezTo>
                    <a:pt x="7805" y="1399"/>
                    <a:pt x="8081" y="1418"/>
                    <a:pt x="8356" y="1456"/>
                  </a:cubicBezTo>
                  <a:cubicBezTo>
                    <a:pt x="11601" y="1906"/>
                    <a:pt x="13875" y="4911"/>
                    <a:pt x="13426" y="8158"/>
                  </a:cubicBezTo>
                  <a:cubicBezTo>
                    <a:pt x="13014" y="11129"/>
                    <a:pt x="10457" y="13283"/>
                    <a:pt x="7538" y="13283"/>
                  </a:cubicBezTo>
                  <a:cubicBezTo>
                    <a:pt x="7270" y="13283"/>
                    <a:pt x="6998" y="13265"/>
                    <a:pt x="6724" y="13227"/>
                  </a:cubicBezTo>
                  <a:cubicBezTo>
                    <a:pt x="3479" y="12777"/>
                    <a:pt x="1205" y="9770"/>
                    <a:pt x="1654" y="6526"/>
                  </a:cubicBezTo>
                  <a:cubicBezTo>
                    <a:pt x="2062" y="3592"/>
                    <a:pt x="4566" y="1406"/>
                    <a:pt x="7527" y="1399"/>
                  </a:cubicBezTo>
                  <a:close/>
                  <a:moveTo>
                    <a:pt x="7522" y="1"/>
                  </a:moveTo>
                  <a:cubicBezTo>
                    <a:pt x="5936" y="1"/>
                    <a:pt x="4399" y="515"/>
                    <a:pt x="3112" y="1488"/>
                  </a:cubicBezTo>
                  <a:cubicBezTo>
                    <a:pt x="1555" y="2659"/>
                    <a:pt x="532" y="4404"/>
                    <a:pt x="269" y="6334"/>
                  </a:cubicBezTo>
                  <a:cubicBezTo>
                    <a:pt x="0" y="8276"/>
                    <a:pt x="503" y="10206"/>
                    <a:pt x="1686" y="11769"/>
                  </a:cubicBezTo>
                  <a:cubicBezTo>
                    <a:pt x="2869" y="13333"/>
                    <a:pt x="4590" y="14343"/>
                    <a:pt x="6532" y="14612"/>
                  </a:cubicBezTo>
                  <a:cubicBezTo>
                    <a:pt x="6867" y="14658"/>
                    <a:pt x="7205" y="14681"/>
                    <a:pt x="7544" y="14682"/>
                  </a:cubicBezTo>
                  <a:cubicBezTo>
                    <a:pt x="11148" y="14682"/>
                    <a:pt x="14302" y="12018"/>
                    <a:pt x="14809" y="8349"/>
                  </a:cubicBezTo>
                  <a:cubicBezTo>
                    <a:pt x="15366" y="4341"/>
                    <a:pt x="12556" y="628"/>
                    <a:pt x="8548" y="72"/>
                  </a:cubicBezTo>
                  <a:cubicBezTo>
                    <a:pt x="8205" y="25"/>
                    <a:pt x="7862" y="1"/>
                    <a:pt x="7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3930025" y="4890725"/>
              <a:ext cx="471275" cy="359450"/>
            </a:xfrm>
            <a:custGeom>
              <a:rect b="b" l="l" r="r" t="t"/>
              <a:pathLst>
                <a:path extrusionOk="0" h="14378" w="18851">
                  <a:moveTo>
                    <a:pt x="14996" y="0"/>
                  </a:moveTo>
                  <a:lnTo>
                    <a:pt x="12320" y="5610"/>
                  </a:lnTo>
                  <a:cubicBezTo>
                    <a:pt x="6545" y="1886"/>
                    <a:pt x="3757" y="474"/>
                    <a:pt x="2849" y="474"/>
                  </a:cubicBezTo>
                  <a:cubicBezTo>
                    <a:pt x="1" y="474"/>
                    <a:pt x="15669" y="14378"/>
                    <a:pt x="15669" y="14378"/>
                  </a:cubicBezTo>
                  <a:lnTo>
                    <a:pt x="18851" y="6540"/>
                  </a:lnTo>
                  <a:lnTo>
                    <a:pt x="1499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4249600" y="2964875"/>
              <a:ext cx="1643525" cy="2143650"/>
            </a:xfrm>
            <a:custGeom>
              <a:rect b="b" l="l" r="r" t="t"/>
              <a:pathLst>
                <a:path extrusionOk="0" h="85746" w="65741">
                  <a:moveTo>
                    <a:pt x="38557" y="0"/>
                  </a:moveTo>
                  <a:cubicBezTo>
                    <a:pt x="18240" y="22663"/>
                    <a:pt x="1" y="81244"/>
                    <a:pt x="1" y="81244"/>
                  </a:cubicBezTo>
                  <a:lnTo>
                    <a:pt x="5613" y="85745"/>
                  </a:lnTo>
                  <a:cubicBezTo>
                    <a:pt x="12528" y="67829"/>
                    <a:pt x="44418" y="18980"/>
                    <a:pt x="44419" y="18978"/>
                  </a:cubicBezTo>
                  <a:lnTo>
                    <a:pt x="44419" y="18978"/>
                  </a:lnTo>
                  <a:cubicBezTo>
                    <a:pt x="44419" y="18980"/>
                    <a:pt x="38378" y="45417"/>
                    <a:pt x="39111" y="49472"/>
                  </a:cubicBezTo>
                  <a:cubicBezTo>
                    <a:pt x="39399" y="51068"/>
                    <a:pt x="47174" y="57069"/>
                    <a:pt x="52614" y="62956"/>
                  </a:cubicBezTo>
                  <a:lnTo>
                    <a:pt x="65740" y="65100"/>
                  </a:lnTo>
                  <a:lnTo>
                    <a:pt x="65740" y="65100"/>
                  </a:lnTo>
                  <a:lnTo>
                    <a:pt x="52673" y="46385"/>
                  </a:lnTo>
                  <a:lnTo>
                    <a:pt x="65145" y="12524"/>
                  </a:lnTo>
                  <a:lnTo>
                    <a:pt x="385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a:off x="5776850" y="1662325"/>
              <a:ext cx="391325" cy="454225"/>
            </a:xfrm>
            <a:custGeom>
              <a:rect b="b" l="l" r="r" t="t"/>
              <a:pathLst>
                <a:path extrusionOk="0" h="18169" w="15653">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C1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5776850" y="1662325"/>
              <a:ext cx="391325" cy="454225"/>
            </a:xfrm>
            <a:custGeom>
              <a:rect b="b" l="l" r="r" t="t"/>
              <a:pathLst>
                <a:path extrusionOk="0" h="18169" w="15653">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6161350" y="1492625"/>
              <a:ext cx="164425" cy="216450"/>
            </a:xfrm>
            <a:custGeom>
              <a:rect b="b" l="l" r="r" t="t"/>
              <a:pathLst>
                <a:path extrusionOk="0" h="8658" w="6577">
                  <a:moveTo>
                    <a:pt x="4409" y="1"/>
                  </a:moveTo>
                  <a:cubicBezTo>
                    <a:pt x="3184" y="1"/>
                    <a:pt x="1724" y="1375"/>
                    <a:pt x="925" y="3393"/>
                  </a:cubicBezTo>
                  <a:cubicBezTo>
                    <a:pt x="1" y="5726"/>
                    <a:pt x="309" y="8036"/>
                    <a:pt x="1615" y="8554"/>
                  </a:cubicBezTo>
                  <a:cubicBezTo>
                    <a:pt x="1792" y="8624"/>
                    <a:pt x="1978" y="8657"/>
                    <a:pt x="2169" y="8657"/>
                  </a:cubicBezTo>
                  <a:cubicBezTo>
                    <a:pt x="3394" y="8657"/>
                    <a:pt x="4854" y="7283"/>
                    <a:pt x="5653" y="5265"/>
                  </a:cubicBezTo>
                  <a:cubicBezTo>
                    <a:pt x="6577" y="2932"/>
                    <a:pt x="6268" y="622"/>
                    <a:pt x="4963" y="104"/>
                  </a:cubicBezTo>
                  <a:cubicBezTo>
                    <a:pt x="4786" y="34"/>
                    <a:pt x="4600" y="1"/>
                    <a:pt x="4409" y="1"/>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5642375" y="1238400"/>
              <a:ext cx="718950" cy="631850"/>
            </a:xfrm>
            <a:custGeom>
              <a:rect b="b" l="l" r="r" t="t"/>
              <a:pathLst>
                <a:path extrusionOk="0" h="25274" w="28758">
                  <a:moveTo>
                    <a:pt x="8795" y="0"/>
                  </a:moveTo>
                  <a:cubicBezTo>
                    <a:pt x="8795" y="0"/>
                    <a:pt x="0" y="19675"/>
                    <a:pt x="4072" y="22990"/>
                  </a:cubicBezTo>
                  <a:cubicBezTo>
                    <a:pt x="5698" y="24315"/>
                    <a:pt x="8439" y="25274"/>
                    <a:pt x="11411" y="25274"/>
                  </a:cubicBezTo>
                  <a:cubicBezTo>
                    <a:pt x="15873" y="25274"/>
                    <a:pt x="20856" y="23112"/>
                    <a:pt x="23370" y="16785"/>
                  </a:cubicBezTo>
                  <a:cubicBezTo>
                    <a:pt x="28757" y="3225"/>
                    <a:pt x="25814" y="2741"/>
                    <a:pt x="25814" y="2741"/>
                  </a:cubicBezTo>
                  <a:lnTo>
                    <a:pt x="8795" y="0"/>
                  </a:ln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a:off x="6077025" y="1278575"/>
              <a:ext cx="331525" cy="534000"/>
            </a:xfrm>
            <a:custGeom>
              <a:rect b="b" l="l" r="r" t="t"/>
              <a:pathLst>
                <a:path extrusionOk="0" h="21360" w="13261">
                  <a:moveTo>
                    <a:pt x="2100" y="1"/>
                  </a:moveTo>
                  <a:cubicBezTo>
                    <a:pt x="2100" y="1"/>
                    <a:pt x="0" y="7492"/>
                    <a:pt x="5107" y="9514"/>
                  </a:cubicBezTo>
                  <a:lnTo>
                    <a:pt x="4320" y="13334"/>
                  </a:lnTo>
                  <a:lnTo>
                    <a:pt x="5889" y="14048"/>
                  </a:lnTo>
                  <a:lnTo>
                    <a:pt x="7474" y="10121"/>
                  </a:lnTo>
                  <a:cubicBezTo>
                    <a:pt x="7474" y="10121"/>
                    <a:pt x="7493" y="10121"/>
                    <a:pt x="7526" y="10121"/>
                  </a:cubicBezTo>
                  <a:cubicBezTo>
                    <a:pt x="7887" y="10121"/>
                    <a:pt x="9977" y="10215"/>
                    <a:pt x="9257" y="12433"/>
                  </a:cubicBezTo>
                  <a:cubicBezTo>
                    <a:pt x="8224" y="15608"/>
                    <a:pt x="6632" y="16185"/>
                    <a:pt x="5611" y="16185"/>
                  </a:cubicBezTo>
                  <a:cubicBezTo>
                    <a:pt x="5028" y="16185"/>
                    <a:pt x="4631" y="15997"/>
                    <a:pt x="4631" y="15997"/>
                  </a:cubicBezTo>
                  <a:lnTo>
                    <a:pt x="2336" y="21359"/>
                  </a:lnTo>
                  <a:lnTo>
                    <a:pt x="2336" y="21359"/>
                  </a:lnTo>
                  <a:cubicBezTo>
                    <a:pt x="2336" y="21359"/>
                    <a:pt x="10332" y="16050"/>
                    <a:pt x="11902" y="8541"/>
                  </a:cubicBezTo>
                  <a:cubicBezTo>
                    <a:pt x="13261" y="2045"/>
                    <a:pt x="11642" y="1607"/>
                    <a:pt x="11181" y="1607"/>
                  </a:cubicBezTo>
                  <a:cubicBezTo>
                    <a:pt x="11109" y="1607"/>
                    <a:pt x="11066" y="1618"/>
                    <a:pt x="11066" y="1618"/>
                  </a:cubicBezTo>
                  <a:lnTo>
                    <a:pt x="21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a:off x="5337225" y="1032250"/>
              <a:ext cx="1177975" cy="445400"/>
            </a:xfrm>
            <a:custGeom>
              <a:rect b="b" l="l" r="r" t="t"/>
              <a:pathLst>
                <a:path extrusionOk="0" h="17816" w="47119">
                  <a:moveTo>
                    <a:pt x="27039" y="1"/>
                  </a:moveTo>
                  <a:cubicBezTo>
                    <a:pt x="23023" y="1"/>
                    <a:pt x="21095" y="8298"/>
                    <a:pt x="21095" y="8298"/>
                  </a:cubicBezTo>
                  <a:cubicBezTo>
                    <a:pt x="17236" y="7896"/>
                    <a:pt x="14567" y="7718"/>
                    <a:pt x="12862" y="7718"/>
                  </a:cubicBezTo>
                  <a:cubicBezTo>
                    <a:pt x="0" y="7718"/>
                    <a:pt x="42007" y="17816"/>
                    <a:pt x="42007" y="17816"/>
                  </a:cubicBezTo>
                  <a:cubicBezTo>
                    <a:pt x="47118" y="2134"/>
                    <a:pt x="38321" y="1714"/>
                    <a:pt x="27501" y="37"/>
                  </a:cubicBezTo>
                  <a:cubicBezTo>
                    <a:pt x="27344" y="13"/>
                    <a:pt x="27190" y="1"/>
                    <a:pt x="270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5337325" y="1225225"/>
              <a:ext cx="1050200" cy="252425"/>
            </a:xfrm>
            <a:custGeom>
              <a:rect b="b" l="l" r="r" t="t"/>
              <a:pathLst>
                <a:path extrusionOk="0" h="10097" w="42008">
                  <a:moveTo>
                    <a:pt x="12856" y="0"/>
                  </a:moveTo>
                  <a:cubicBezTo>
                    <a:pt x="0" y="0"/>
                    <a:pt x="42003" y="10097"/>
                    <a:pt x="42003" y="10097"/>
                  </a:cubicBezTo>
                  <a:lnTo>
                    <a:pt x="42008" y="10087"/>
                  </a:lnTo>
                  <a:cubicBezTo>
                    <a:pt x="41958" y="10075"/>
                    <a:pt x="41911" y="10068"/>
                    <a:pt x="41862" y="10056"/>
                  </a:cubicBezTo>
                  <a:cubicBezTo>
                    <a:pt x="27658" y="6717"/>
                    <a:pt x="21091" y="580"/>
                    <a:pt x="21091" y="580"/>
                  </a:cubicBezTo>
                  <a:cubicBezTo>
                    <a:pt x="17231" y="178"/>
                    <a:pt x="14561" y="0"/>
                    <a:pt x="128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4370725" y="2086250"/>
              <a:ext cx="1273600" cy="599925"/>
            </a:xfrm>
            <a:custGeom>
              <a:rect b="b" l="l" r="r" t="t"/>
              <a:pathLst>
                <a:path extrusionOk="0" h="23997" w="50944">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C1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a:off x="4370725" y="2086250"/>
              <a:ext cx="1273600" cy="599925"/>
            </a:xfrm>
            <a:custGeom>
              <a:rect b="b" l="l" r="r" t="t"/>
              <a:pathLst>
                <a:path extrusionOk="0" h="23997" w="50944">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5347975" y="1926625"/>
              <a:ext cx="433600" cy="355475"/>
            </a:xfrm>
            <a:custGeom>
              <a:rect b="b" l="l" r="r" t="t"/>
              <a:pathLst>
                <a:path extrusionOk="0" h="14219" w="17344">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5347975" y="1926625"/>
              <a:ext cx="433600" cy="355475"/>
            </a:xfrm>
            <a:custGeom>
              <a:rect b="b" l="l" r="r" t="t"/>
              <a:pathLst>
                <a:path extrusionOk="0" h="14219" w="17344">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5137125" y="1918975"/>
              <a:ext cx="1250700" cy="1413475"/>
            </a:xfrm>
            <a:custGeom>
              <a:rect b="b" l="l" r="r" t="t"/>
              <a:pathLst>
                <a:path extrusionOk="0" h="56539" w="50028">
                  <a:moveTo>
                    <a:pt x="22822" y="0"/>
                  </a:moveTo>
                  <a:cubicBezTo>
                    <a:pt x="20563" y="0"/>
                    <a:pt x="18801" y="499"/>
                    <a:pt x="17961" y="1720"/>
                  </a:cubicBezTo>
                  <a:cubicBezTo>
                    <a:pt x="14335" y="7000"/>
                    <a:pt x="1" y="42816"/>
                    <a:pt x="1" y="42816"/>
                  </a:cubicBezTo>
                  <a:cubicBezTo>
                    <a:pt x="1" y="42816"/>
                    <a:pt x="15218" y="53027"/>
                    <a:pt x="30222" y="56538"/>
                  </a:cubicBezTo>
                  <a:cubicBezTo>
                    <a:pt x="30222" y="56538"/>
                    <a:pt x="50028" y="11831"/>
                    <a:pt x="46256" y="8252"/>
                  </a:cubicBezTo>
                  <a:cubicBezTo>
                    <a:pt x="45066" y="7123"/>
                    <a:pt x="42166" y="5529"/>
                    <a:pt x="38643" y="4042"/>
                  </a:cubicBezTo>
                  <a:cubicBezTo>
                    <a:pt x="37372" y="5046"/>
                    <a:pt x="35683" y="5523"/>
                    <a:pt x="33981" y="5523"/>
                  </a:cubicBezTo>
                  <a:cubicBezTo>
                    <a:pt x="30646" y="5523"/>
                    <a:pt x="27261" y="3692"/>
                    <a:pt x="26868" y="404"/>
                  </a:cubicBezTo>
                  <a:cubicBezTo>
                    <a:pt x="25419" y="147"/>
                    <a:pt x="24047" y="0"/>
                    <a:pt x="228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a:off x="5137125" y="2388775"/>
              <a:ext cx="869825" cy="943675"/>
            </a:xfrm>
            <a:custGeom>
              <a:rect b="b" l="l" r="r" t="t"/>
              <a:pathLst>
                <a:path extrusionOk="0" h="37747" w="34793">
                  <a:moveTo>
                    <a:pt x="9933" y="1"/>
                  </a:moveTo>
                  <a:cubicBezTo>
                    <a:pt x="5063" y="11375"/>
                    <a:pt x="1" y="24025"/>
                    <a:pt x="1" y="24025"/>
                  </a:cubicBezTo>
                  <a:cubicBezTo>
                    <a:pt x="1" y="24025"/>
                    <a:pt x="15218" y="34237"/>
                    <a:pt x="30222" y="37746"/>
                  </a:cubicBezTo>
                  <a:cubicBezTo>
                    <a:pt x="30222" y="37746"/>
                    <a:pt x="32203" y="33272"/>
                    <a:pt x="34793" y="27042"/>
                  </a:cubicBezTo>
                  <a:cubicBezTo>
                    <a:pt x="31931" y="25026"/>
                    <a:pt x="29172" y="22905"/>
                    <a:pt x="26532" y="20754"/>
                  </a:cubicBezTo>
                  <a:cubicBezTo>
                    <a:pt x="19764" y="15235"/>
                    <a:pt x="13128" y="8295"/>
                    <a:pt x="99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4134150" y="1941375"/>
              <a:ext cx="1152200" cy="1100325"/>
            </a:xfrm>
            <a:custGeom>
              <a:rect b="b" l="l" r="r" t="t"/>
              <a:pathLst>
                <a:path extrusionOk="0" h="44013" w="46088">
                  <a:moveTo>
                    <a:pt x="6063" y="1"/>
                  </a:moveTo>
                  <a:lnTo>
                    <a:pt x="1" y="39090"/>
                  </a:lnTo>
                  <a:lnTo>
                    <a:pt x="38020" y="44012"/>
                  </a:lnTo>
                  <a:lnTo>
                    <a:pt x="46088" y="5726"/>
                  </a:lnTo>
                  <a:lnTo>
                    <a:pt x="60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4134150" y="1941375"/>
              <a:ext cx="318625" cy="1001400"/>
            </a:xfrm>
            <a:custGeom>
              <a:rect b="b" l="l" r="r" t="t"/>
              <a:pathLst>
                <a:path extrusionOk="0" h="40056" w="12745">
                  <a:moveTo>
                    <a:pt x="6063" y="1"/>
                  </a:moveTo>
                  <a:lnTo>
                    <a:pt x="1" y="39090"/>
                  </a:lnTo>
                  <a:lnTo>
                    <a:pt x="7457" y="40055"/>
                  </a:lnTo>
                  <a:lnTo>
                    <a:pt x="12745" y="956"/>
                  </a:lnTo>
                  <a:lnTo>
                    <a:pt x="60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4854750" y="2398675"/>
              <a:ext cx="1267875" cy="618250"/>
            </a:xfrm>
            <a:custGeom>
              <a:rect b="b" l="l" r="r" t="t"/>
              <a:pathLst>
                <a:path extrusionOk="0" h="24730" w="50715">
                  <a:moveTo>
                    <a:pt x="41863" y="1"/>
                  </a:moveTo>
                  <a:lnTo>
                    <a:pt x="29237" y="16436"/>
                  </a:lnTo>
                  <a:lnTo>
                    <a:pt x="9857" y="14728"/>
                  </a:lnTo>
                  <a:cubicBezTo>
                    <a:pt x="7955" y="12999"/>
                    <a:pt x="7135" y="12425"/>
                    <a:pt x="6886" y="12425"/>
                  </a:cubicBezTo>
                  <a:cubicBezTo>
                    <a:pt x="6392" y="12425"/>
                    <a:pt x="8130" y="14673"/>
                    <a:pt x="8130" y="14673"/>
                  </a:cubicBezTo>
                  <a:cubicBezTo>
                    <a:pt x="5526" y="14221"/>
                    <a:pt x="4119" y="14050"/>
                    <a:pt x="3483" y="14050"/>
                  </a:cubicBezTo>
                  <a:cubicBezTo>
                    <a:pt x="1496" y="14050"/>
                    <a:pt x="7017" y="15717"/>
                    <a:pt x="7017" y="15717"/>
                  </a:cubicBezTo>
                  <a:cubicBezTo>
                    <a:pt x="4408" y="15029"/>
                    <a:pt x="3079" y="14772"/>
                    <a:pt x="2548" y="14772"/>
                  </a:cubicBezTo>
                  <a:cubicBezTo>
                    <a:pt x="989" y="14772"/>
                    <a:pt x="6328" y="16989"/>
                    <a:pt x="6328" y="16989"/>
                  </a:cubicBezTo>
                  <a:cubicBezTo>
                    <a:pt x="3561" y="16471"/>
                    <a:pt x="2163" y="16276"/>
                    <a:pt x="1627" y="16276"/>
                  </a:cubicBezTo>
                  <a:cubicBezTo>
                    <a:pt x="0" y="16276"/>
                    <a:pt x="6293" y="18068"/>
                    <a:pt x="6293" y="18068"/>
                  </a:cubicBezTo>
                  <a:cubicBezTo>
                    <a:pt x="4241" y="17720"/>
                    <a:pt x="3068" y="17584"/>
                    <a:pt x="2489" y="17584"/>
                  </a:cubicBezTo>
                  <a:cubicBezTo>
                    <a:pt x="400" y="17584"/>
                    <a:pt x="6034" y="19355"/>
                    <a:pt x="6034" y="19355"/>
                  </a:cubicBezTo>
                  <a:cubicBezTo>
                    <a:pt x="6034" y="19355"/>
                    <a:pt x="27907" y="24166"/>
                    <a:pt x="31560" y="24717"/>
                  </a:cubicBezTo>
                  <a:cubicBezTo>
                    <a:pt x="31613" y="24725"/>
                    <a:pt x="31669" y="24729"/>
                    <a:pt x="31728" y="24729"/>
                  </a:cubicBezTo>
                  <a:cubicBezTo>
                    <a:pt x="35666" y="24729"/>
                    <a:pt x="50715" y="6767"/>
                    <a:pt x="50715" y="6767"/>
                  </a:cubicBezTo>
                  <a:lnTo>
                    <a:pt x="41863" y="1"/>
                  </a:ln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390600" y="5071275"/>
              <a:ext cx="3075800" cy="235800"/>
            </a:xfrm>
            <a:custGeom>
              <a:rect b="b" l="l" r="r" t="t"/>
              <a:pathLst>
                <a:path extrusionOk="0" h="9432" w="123032">
                  <a:moveTo>
                    <a:pt x="61517" y="1"/>
                  </a:moveTo>
                  <a:cubicBezTo>
                    <a:pt x="45201" y="1"/>
                    <a:pt x="29554" y="498"/>
                    <a:pt x="18018" y="1383"/>
                  </a:cubicBezTo>
                  <a:cubicBezTo>
                    <a:pt x="6482" y="2266"/>
                    <a:pt x="0" y="3467"/>
                    <a:pt x="0" y="4717"/>
                  </a:cubicBezTo>
                  <a:cubicBezTo>
                    <a:pt x="0" y="5967"/>
                    <a:pt x="6482" y="7166"/>
                    <a:pt x="18018" y="8051"/>
                  </a:cubicBezTo>
                  <a:cubicBezTo>
                    <a:pt x="29554" y="8936"/>
                    <a:pt x="45201" y="9431"/>
                    <a:pt x="61517" y="9431"/>
                  </a:cubicBezTo>
                  <a:cubicBezTo>
                    <a:pt x="77832" y="9431"/>
                    <a:pt x="93478" y="8936"/>
                    <a:pt x="105014" y="8051"/>
                  </a:cubicBezTo>
                  <a:cubicBezTo>
                    <a:pt x="116550" y="7166"/>
                    <a:pt x="123031" y="5967"/>
                    <a:pt x="123031" y="4717"/>
                  </a:cubicBezTo>
                  <a:cubicBezTo>
                    <a:pt x="123031" y="3467"/>
                    <a:pt x="116550" y="2266"/>
                    <a:pt x="105014" y="1383"/>
                  </a:cubicBezTo>
                  <a:cubicBezTo>
                    <a:pt x="93478" y="498"/>
                    <a:pt x="77832" y="1"/>
                    <a:pt x="61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2175350" y="4956975"/>
              <a:ext cx="229900" cy="253675"/>
            </a:xfrm>
            <a:custGeom>
              <a:rect b="b" l="l" r="r" t="t"/>
              <a:pathLst>
                <a:path extrusionOk="0" h="10147" w="9196">
                  <a:moveTo>
                    <a:pt x="3146" y="0"/>
                  </a:moveTo>
                  <a:cubicBezTo>
                    <a:pt x="3146" y="0"/>
                    <a:pt x="0" y="8574"/>
                    <a:pt x="1937" y="10002"/>
                  </a:cubicBezTo>
                  <a:cubicBezTo>
                    <a:pt x="2069" y="10100"/>
                    <a:pt x="2218" y="10146"/>
                    <a:pt x="2380" y="10146"/>
                  </a:cubicBezTo>
                  <a:cubicBezTo>
                    <a:pt x="4577" y="10146"/>
                    <a:pt x="9196" y="1715"/>
                    <a:pt x="9196" y="1715"/>
                  </a:cubicBezTo>
                  <a:lnTo>
                    <a:pt x="314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2770125" y="5049850"/>
              <a:ext cx="385125" cy="107550"/>
            </a:xfrm>
            <a:custGeom>
              <a:rect b="b" l="l" r="r" t="t"/>
              <a:pathLst>
                <a:path extrusionOk="0" h="4302" w="15405">
                  <a:moveTo>
                    <a:pt x="1135" y="1"/>
                  </a:moveTo>
                  <a:cubicBezTo>
                    <a:pt x="1135" y="1"/>
                    <a:pt x="0" y="2725"/>
                    <a:pt x="1135" y="2952"/>
                  </a:cubicBezTo>
                  <a:cubicBezTo>
                    <a:pt x="1742" y="3074"/>
                    <a:pt x="8401" y="4302"/>
                    <a:pt x="11846" y="4302"/>
                  </a:cubicBezTo>
                  <a:cubicBezTo>
                    <a:pt x="14836" y="4302"/>
                    <a:pt x="15405" y="3377"/>
                    <a:pt x="74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2655325" y="2718800"/>
              <a:ext cx="758925" cy="2357000"/>
            </a:xfrm>
            <a:custGeom>
              <a:rect b="b" l="l" r="r" t="t"/>
              <a:pathLst>
                <a:path extrusionOk="0" h="94280" w="30357">
                  <a:moveTo>
                    <a:pt x="14595" y="0"/>
                  </a:moveTo>
                  <a:lnTo>
                    <a:pt x="0" y="19265"/>
                  </a:lnTo>
                  <a:lnTo>
                    <a:pt x="4088" y="94280"/>
                  </a:lnTo>
                  <a:lnTo>
                    <a:pt x="14011" y="93111"/>
                  </a:lnTo>
                  <a:cubicBezTo>
                    <a:pt x="30357" y="23936"/>
                    <a:pt x="14595" y="1"/>
                    <a:pt x="14595" y="0"/>
                  </a:cubicBezTo>
                  <a:close/>
                </a:path>
              </a:pathLst>
            </a:custGeom>
            <a:solidFill>
              <a:srgbClr val="FFC3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a:off x="2655325" y="2718800"/>
              <a:ext cx="758925" cy="2357000"/>
            </a:xfrm>
            <a:custGeom>
              <a:rect b="b" l="l" r="r" t="t"/>
              <a:pathLst>
                <a:path extrusionOk="0" h="94280" w="30357">
                  <a:moveTo>
                    <a:pt x="14595" y="0"/>
                  </a:moveTo>
                  <a:lnTo>
                    <a:pt x="0" y="19265"/>
                  </a:lnTo>
                  <a:lnTo>
                    <a:pt x="4088" y="94280"/>
                  </a:lnTo>
                  <a:lnTo>
                    <a:pt x="14011" y="93111"/>
                  </a:lnTo>
                  <a:cubicBezTo>
                    <a:pt x="30357" y="23936"/>
                    <a:pt x="14595" y="1"/>
                    <a:pt x="145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a:off x="2108050" y="2392825"/>
              <a:ext cx="1001550" cy="2661075"/>
            </a:xfrm>
            <a:custGeom>
              <a:rect b="b" l="l" r="r" t="t"/>
              <a:pathLst>
                <a:path extrusionOk="0" h="106443" w="40062">
                  <a:moveTo>
                    <a:pt x="13467" y="1"/>
                  </a:moveTo>
                  <a:cubicBezTo>
                    <a:pt x="13467" y="1"/>
                    <a:pt x="0" y="23255"/>
                    <a:pt x="3503" y="34930"/>
                  </a:cubicBezTo>
                  <a:cubicBezTo>
                    <a:pt x="6203" y="43934"/>
                    <a:pt x="16930" y="59742"/>
                    <a:pt x="16930" y="59742"/>
                  </a:cubicBezTo>
                  <a:cubicBezTo>
                    <a:pt x="16930" y="59742"/>
                    <a:pt x="6130" y="73751"/>
                    <a:pt x="2627" y="103815"/>
                  </a:cubicBezTo>
                  <a:lnTo>
                    <a:pt x="13135" y="106443"/>
                  </a:lnTo>
                  <a:cubicBezTo>
                    <a:pt x="13135" y="106443"/>
                    <a:pt x="31231" y="65870"/>
                    <a:pt x="32107" y="61492"/>
                  </a:cubicBezTo>
                  <a:cubicBezTo>
                    <a:pt x="32983" y="57114"/>
                    <a:pt x="28605" y="29385"/>
                    <a:pt x="28605" y="29385"/>
                  </a:cubicBezTo>
                  <a:lnTo>
                    <a:pt x="40061" y="21781"/>
                  </a:lnTo>
                  <a:lnTo>
                    <a:pt x="34848" y="3720"/>
                  </a:lnTo>
                  <a:lnTo>
                    <a:pt x="134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2746000" y="407550"/>
              <a:ext cx="334750" cy="1739375"/>
            </a:xfrm>
            <a:custGeom>
              <a:rect b="b" l="l" r="r" t="t"/>
              <a:pathLst>
                <a:path extrusionOk="0" h="69575" w="13390">
                  <a:moveTo>
                    <a:pt x="10624" y="0"/>
                  </a:moveTo>
                  <a:cubicBezTo>
                    <a:pt x="10199" y="0"/>
                    <a:pt x="9214" y="5620"/>
                    <a:pt x="9214" y="5620"/>
                  </a:cubicBezTo>
                  <a:cubicBezTo>
                    <a:pt x="8910" y="1387"/>
                    <a:pt x="8678" y="23"/>
                    <a:pt x="8506" y="23"/>
                  </a:cubicBezTo>
                  <a:cubicBezTo>
                    <a:pt x="8195" y="23"/>
                    <a:pt x="8078" y="4497"/>
                    <a:pt x="8078" y="4497"/>
                  </a:cubicBezTo>
                  <a:cubicBezTo>
                    <a:pt x="5364" y="23674"/>
                    <a:pt x="0" y="54381"/>
                    <a:pt x="0" y="54381"/>
                  </a:cubicBezTo>
                  <a:cubicBezTo>
                    <a:pt x="0" y="54381"/>
                    <a:pt x="1063" y="69575"/>
                    <a:pt x="3795" y="69575"/>
                  </a:cubicBezTo>
                  <a:cubicBezTo>
                    <a:pt x="4673" y="69575"/>
                    <a:pt x="5724" y="68004"/>
                    <a:pt x="6967" y="63853"/>
                  </a:cubicBezTo>
                  <a:cubicBezTo>
                    <a:pt x="12075" y="46790"/>
                    <a:pt x="13046" y="6812"/>
                    <a:pt x="13046" y="6812"/>
                  </a:cubicBezTo>
                  <a:cubicBezTo>
                    <a:pt x="13389" y="3405"/>
                    <a:pt x="13343" y="2298"/>
                    <a:pt x="13138" y="2298"/>
                  </a:cubicBezTo>
                  <a:cubicBezTo>
                    <a:pt x="12756" y="2298"/>
                    <a:pt x="11825" y="6124"/>
                    <a:pt x="11825" y="6124"/>
                  </a:cubicBezTo>
                  <a:cubicBezTo>
                    <a:pt x="12237" y="2320"/>
                    <a:pt x="12208" y="1100"/>
                    <a:pt x="12000" y="1100"/>
                  </a:cubicBezTo>
                  <a:cubicBezTo>
                    <a:pt x="11629" y="1100"/>
                    <a:pt x="10688" y="5003"/>
                    <a:pt x="10688" y="5003"/>
                  </a:cubicBezTo>
                  <a:cubicBezTo>
                    <a:pt x="10903" y="1267"/>
                    <a:pt x="10827" y="0"/>
                    <a:pt x="10624" y="0"/>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2880350" y="529300"/>
              <a:ext cx="174025" cy="125450"/>
            </a:xfrm>
            <a:custGeom>
              <a:rect b="b" l="l" r="r" t="t"/>
              <a:pathLst>
                <a:path extrusionOk="0" h="5018" w="6961">
                  <a:moveTo>
                    <a:pt x="593" y="1"/>
                  </a:moveTo>
                  <a:cubicBezTo>
                    <a:pt x="0" y="1"/>
                    <a:pt x="3738" y="3803"/>
                    <a:pt x="3738" y="3803"/>
                  </a:cubicBezTo>
                  <a:cubicBezTo>
                    <a:pt x="3738" y="3803"/>
                    <a:pt x="5956" y="5017"/>
                    <a:pt x="6533" y="5017"/>
                  </a:cubicBezTo>
                  <a:cubicBezTo>
                    <a:pt x="6960" y="5017"/>
                    <a:pt x="6488" y="4352"/>
                    <a:pt x="3551" y="2035"/>
                  </a:cubicBezTo>
                  <a:cubicBezTo>
                    <a:pt x="1658" y="542"/>
                    <a:pt x="817" y="1"/>
                    <a:pt x="593" y="1"/>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1905825" y="951875"/>
              <a:ext cx="811375" cy="1078925"/>
            </a:xfrm>
            <a:custGeom>
              <a:rect b="b" l="l" r="r" t="t"/>
              <a:pathLst>
                <a:path extrusionOk="0" h="43157" w="32455">
                  <a:moveTo>
                    <a:pt x="23629" y="1"/>
                  </a:moveTo>
                  <a:cubicBezTo>
                    <a:pt x="22178" y="1"/>
                    <a:pt x="20524" y="415"/>
                    <a:pt x="18700" y="1528"/>
                  </a:cubicBezTo>
                  <a:cubicBezTo>
                    <a:pt x="11536" y="5894"/>
                    <a:pt x="16205" y="16176"/>
                    <a:pt x="7931" y="19060"/>
                  </a:cubicBezTo>
                  <a:cubicBezTo>
                    <a:pt x="0" y="21824"/>
                    <a:pt x="486" y="43156"/>
                    <a:pt x="15642" y="43156"/>
                  </a:cubicBezTo>
                  <a:cubicBezTo>
                    <a:pt x="16298" y="43156"/>
                    <a:pt x="16980" y="43116"/>
                    <a:pt x="17691" y="43033"/>
                  </a:cubicBezTo>
                  <a:cubicBezTo>
                    <a:pt x="28580" y="41762"/>
                    <a:pt x="32455" y="31835"/>
                    <a:pt x="32455" y="31835"/>
                  </a:cubicBezTo>
                  <a:lnTo>
                    <a:pt x="30391" y="3552"/>
                  </a:lnTo>
                  <a:cubicBezTo>
                    <a:pt x="30391" y="3552"/>
                    <a:pt x="27876" y="1"/>
                    <a:pt x="236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2605275" y="951625"/>
              <a:ext cx="758650" cy="1136325"/>
            </a:xfrm>
            <a:custGeom>
              <a:rect b="b" l="l" r="r" t="t"/>
              <a:pathLst>
                <a:path extrusionOk="0" h="45453" w="30346">
                  <a:moveTo>
                    <a:pt x="6549" y="1"/>
                  </a:moveTo>
                  <a:cubicBezTo>
                    <a:pt x="2417" y="1"/>
                    <a:pt x="1260" y="4598"/>
                    <a:pt x="1260" y="4598"/>
                  </a:cubicBezTo>
                  <a:lnTo>
                    <a:pt x="1" y="41613"/>
                  </a:lnTo>
                  <a:cubicBezTo>
                    <a:pt x="1" y="41613"/>
                    <a:pt x="7027" y="45453"/>
                    <a:pt x="12928" y="45453"/>
                  </a:cubicBezTo>
                  <a:cubicBezTo>
                    <a:pt x="15563" y="45453"/>
                    <a:pt x="17974" y="44687"/>
                    <a:pt x="19434" y="42471"/>
                  </a:cubicBezTo>
                  <a:cubicBezTo>
                    <a:pt x="23560" y="36208"/>
                    <a:pt x="18577" y="34470"/>
                    <a:pt x="23721" y="28753"/>
                  </a:cubicBezTo>
                  <a:cubicBezTo>
                    <a:pt x="30346" y="21392"/>
                    <a:pt x="27684" y="12210"/>
                    <a:pt x="21149" y="10464"/>
                  </a:cubicBezTo>
                  <a:cubicBezTo>
                    <a:pt x="14612" y="8716"/>
                    <a:pt x="15433" y="1890"/>
                    <a:pt x="8002" y="175"/>
                  </a:cubicBezTo>
                  <a:cubicBezTo>
                    <a:pt x="7481" y="55"/>
                    <a:pt x="6998" y="1"/>
                    <a:pt x="65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p:nvPr/>
          </p:nvSpPr>
          <p:spPr>
            <a:xfrm>
              <a:off x="2348125" y="1542100"/>
              <a:ext cx="452350" cy="409975"/>
            </a:xfrm>
            <a:custGeom>
              <a:rect b="b" l="l" r="r" t="t"/>
              <a:pathLst>
                <a:path extrusionOk="0" h="16399" w="18094">
                  <a:moveTo>
                    <a:pt x="3724" y="0"/>
                  </a:moveTo>
                  <a:lnTo>
                    <a:pt x="4741" y="10160"/>
                  </a:lnTo>
                  <a:lnTo>
                    <a:pt x="1087" y="10709"/>
                  </a:lnTo>
                  <a:lnTo>
                    <a:pt x="0" y="13676"/>
                  </a:lnTo>
                  <a:lnTo>
                    <a:pt x="12265" y="16399"/>
                  </a:lnTo>
                  <a:lnTo>
                    <a:pt x="18094" y="9915"/>
                  </a:lnTo>
                  <a:lnTo>
                    <a:pt x="13081" y="9181"/>
                  </a:lnTo>
                  <a:lnTo>
                    <a:pt x="12749" y="2878"/>
                  </a:lnTo>
                  <a:lnTo>
                    <a:pt x="3724" y="0"/>
                  </a:lnTo>
                  <a:close/>
                </a:path>
              </a:pathLst>
            </a:custGeom>
            <a:solidFill>
              <a:srgbClr val="FFC1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a:off x="2348125" y="1551825"/>
              <a:ext cx="452350" cy="400250"/>
            </a:xfrm>
            <a:custGeom>
              <a:rect b="b" l="l" r="r" t="t"/>
              <a:pathLst>
                <a:path extrusionOk="0" h="16010" w="18094">
                  <a:moveTo>
                    <a:pt x="3699" y="0"/>
                  </a:moveTo>
                  <a:lnTo>
                    <a:pt x="4741" y="9771"/>
                  </a:lnTo>
                  <a:lnTo>
                    <a:pt x="1087" y="10320"/>
                  </a:lnTo>
                  <a:lnTo>
                    <a:pt x="0" y="13287"/>
                  </a:lnTo>
                  <a:lnTo>
                    <a:pt x="12265" y="16010"/>
                  </a:lnTo>
                  <a:lnTo>
                    <a:pt x="18094" y="9526"/>
                  </a:lnTo>
                  <a:lnTo>
                    <a:pt x="13081" y="8792"/>
                  </a:lnTo>
                  <a:lnTo>
                    <a:pt x="12749" y="2489"/>
                  </a:lnTo>
                  <a:lnTo>
                    <a:pt x="3699" y="0"/>
                  </a:ln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1"/>
            <p:cNvSpPr/>
            <p:nvPr/>
          </p:nvSpPr>
          <p:spPr>
            <a:xfrm>
              <a:off x="2329625" y="1351525"/>
              <a:ext cx="154750" cy="196925"/>
            </a:xfrm>
            <a:custGeom>
              <a:rect b="b" l="l" r="r" t="t"/>
              <a:pathLst>
                <a:path extrusionOk="0" h="7877" w="6190">
                  <a:moveTo>
                    <a:pt x="2782" y="1"/>
                  </a:moveTo>
                  <a:cubicBezTo>
                    <a:pt x="2677" y="1"/>
                    <a:pt x="2571" y="9"/>
                    <a:pt x="2466" y="26"/>
                  </a:cubicBezTo>
                  <a:cubicBezTo>
                    <a:pt x="948" y="270"/>
                    <a:pt x="0" y="2220"/>
                    <a:pt x="349" y="4380"/>
                  </a:cubicBezTo>
                  <a:cubicBezTo>
                    <a:pt x="671" y="6391"/>
                    <a:pt x="2003" y="7876"/>
                    <a:pt x="3408" y="7876"/>
                  </a:cubicBezTo>
                  <a:cubicBezTo>
                    <a:pt x="3513" y="7876"/>
                    <a:pt x="3618" y="7868"/>
                    <a:pt x="3724" y="7851"/>
                  </a:cubicBezTo>
                  <a:cubicBezTo>
                    <a:pt x="5240" y="7607"/>
                    <a:pt x="6189" y="5658"/>
                    <a:pt x="5841" y="3498"/>
                  </a:cubicBezTo>
                  <a:cubicBezTo>
                    <a:pt x="5519" y="1487"/>
                    <a:pt x="4187" y="1"/>
                    <a:pt x="2782" y="1"/>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2363225" y="1081675"/>
              <a:ext cx="584600" cy="637050"/>
            </a:xfrm>
            <a:custGeom>
              <a:rect b="b" l="l" r="r" t="t"/>
              <a:pathLst>
                <a:path extrusionOk="0" h="25482" w="23384">
                  <a:moveTo>
                    <a:pt x="9056" y="0"/>
                  </a:moveTo>
                  <a:cubicBezTo>
                    <a:pt x="3086" y="0"/>
                    <a:pt x="2778" y="5222"/>
                    <a:pt x="1499" y="10452"/>
                  </a:cubicBezTo>
                  <a:cubicBezTo>
                    <a:pt x="0" y="16577"/>
                    <a:pt x="3987" y="25028"/>
                    <a:pt x="13983" y="25468"/>
                  </a:cubicBezTo>
                  <a:cubicBezTo>
                    <a:pt x="14180" y="25477"/>
                    <a:pt x="14373" y="25481"/>
                    <a:pt x="14564" y="25481"/>
                  </a:cubicBezTo>
                  <a:cubicBezTo>
                    <a:pt x="20139" y="25481"/>
                    <a:pt x="23384" y="21756"/>
                    <a:pt x="22159" y="12426"/>
                  </a:cubicBezTo>
                  <a:cubicBezTo>
                    <a:pt x="20628" y="749"/>
                    <a:pt x="13357" y="485"/>
                    <a:pt x="12703" y="485"/>
                  </a:cubicBezTo>
                  <a:cubicBezTo>
                    <a:pt x="12672" y="485"/>
                    <a:pt x="12655" y="486"/>
                    <a:pt x="12655" y="486"/>
                  </a:cubicBezTo>
                  <a:cubicBezTo>
                    <a:pt x="11267" y="153"/>
                    <a:pt x="10079" y="0"/>
                    <a:pt x="9056" y="0"/>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2099925" y="988850"/>
              <a:ext cx="579700" cy="749625"/>
            </a:xfrm>
            <a:custGeom>
              <a:rect b="b" l="l" r="r" t="t"/>
              <a:pathLst>
                <a:path extrusionOk="0" h="29985" w="23188">
                  <a:moveTo>
                    <a:pt x="18331" y="1"/>
                  </a:moveTo>
                  <a:cubicBezTo>
                    <a:pt x="14386" y="1"/>
                    <a:pt x="9657" y="3774"/>
                    <a:pt x="9724" y="6334"/>
                  </a:cubicBezTo>
                  <a:cubicBezTo>
                    <a:pt x="9828" y="10294"/>
                    <a:pt x="10775" y="14930"/>
                    <a:pt x="5388" y="17949"/>
                  </a:cubicBezTo>
                  <a:cubicBezTo>
                    <a:pt x="1" y="20967"/>
                    <a:pt x="2545" y="29664"/>
                    <a:pt x="5982" y="29936"/>
                  </a:cubicBezTo>
                  <a:cubicBezTo>
                    <a:pt x="6387" y="29968"/>
                    <a:pt x="6743" y="29984"/>
                    <a:pt x="7049" y="29984"/>
                  </a:cubicBezTo>
                  <a:cubicBezTo>
                    <a:pt x="9334" y="29984"/>
                    <a:pt x="8877" y="29101"/>
                    <a:pt x="6330" y="27608"/>
                  </a:cubicBezTo>
                  <a:cubicBezTo>
                    <a:pt x="3441" y="25915"/>
                    <a:pt x="2153" y="19363"/>
                    <a:pt x="9292" y="18378"/>
                  </a:cubicBezTo>
                  <a:cubicBezTo>
                    <a:pt x="16431" y="17392"/>
                    <a:pt x="14605" y="15029"/>
                    <a:pt x="15400" y="10436"/>
                  </a:cubicBezTo>
                  <a:cubicBezTo>
                    <a:pt x="16196" y="5844"/>
                    <a:pt x="23187" y="4199"/>
                    <a:pt x="23187" y="4199"/>
                  </a:cubicBezTo>
                  <a:cubicBezTo>
                    <a:pt x="22411" y="1129"/>
                    <a:pt x="20488" y="1"/>
                    <a:pt x="18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2390200" y="1384525"/>
              <a:ext cx="78475" cy="113100"/>
            </a:xfrm>
            <a:custGeom>
              <a:rect b="b" l="l" r="r" t="t"/>
              <a:pathLst>
                <a:path extrusionOk="0" h="4524" w="3139">
                  <a:moveTo>
                    <a:pt x="2030" y="0"/>
                  </a:moveTo>
                  <a:lnTo>
                    <a:pt x="1" y="1008"/>
                  </a:lnTo>
                  <a:cubicBezTo>
                    <a:pt x="1" y="1008"/>
                    <a:pt x="973" y="4523"/>
                    <a:pt x="1944" y="4523"/>
                  </a:cubicBezTo>
                  <a:cubicBezTo>
                    <a:pt x="2001" y="4523"/>
                    <a:pt x="2058" y="4511"/>
                    <a:pt x="2115" y="4485"/>
                  </a:cubicBezTo>
                  <a:cubicBezTo>
                    <a:pt x="3139" y="4020"/>
                    <a:pt x="2030" y="0"/>
                    <a:pt x="20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2483250" y="1076950"/>
              <a:ext cx="257800" cy="359325"/>
            </a:xfrm>
            <a:custGeom>
              <a:rect b="b" l="l" r="r" t="t"/>
              <a:pathLst>
                <a:path extrusionOk="0" h="14373" w="10312">
                  <a:moveTo>
                    <a:pt x="9499" y="0"/>
                  </a:moveTo>
                  <a:cubicBezTo>
                    <a:pt x="9474" y="0"/>
                    <a:pt x="9448" y="1"/>
                    <a:pt x="9422" y="1"/>
                  </a:cubicBezTo>
                  <a:cubicBezTo>
                    <a:pt x="8637" y="5"/>
                    <a:pt x="7854" y="89"/>
                    <a:pt x="7085" y="249"/>
                  </a:cubicBezTo>
                  <a:cubicBezTo>
                    <a:pt x="6125" y="441"/>
                    <a:pt x="5003" y="785"/>
                    <a:pt x="3889" y="1444"/>
                  </a:cubicBezTo>
                  <a:cubicBezTo>
                    <a:pt x="3334" y="1775"/>
                    <a:pt x="2785" y="2193"/>
                    <a:pt x="2306" y="2728"/>
                  </a:cubicBezTo>
                  <a:cubicBezTo>
                    <a:pt x="1806" y="3278"/>
                    <a:pt x="1423" y="3924"/>
                    <a:pt x="1182" y="4626"/>
                  </a:cubicBezTo>
                  <a:cubicBezTo>
                    <a:pt x="1122" y="4805"/>
                    <a:pt x="1082" y="4990"/>
                    <a:pt x="1034" y="5172"/>
                  </a:cubicBezTo>
                  <a:lnTo>
                    <a:pt x="945" y="5664"/>
                  </a:lnTo>
                  <a:cubicBezTo>
                    <a:pt x="883" y="5963"/>
                    <a:pt x="851" y="6301"/>
                    <a:pt x="816" y="6640"/>
                  </a:cubicBezTo>
                  <a:cubicBezTo>
                    <a:pt x="746" y="7308"/>
                    <a:pt x="746" y="7935"/>
                    <a:pt x="759" y="8550"/>
                  </a:cubicBezTo>
                  <a:cubicBezTo>
                    <a:pt x="797" y="9766"/>
                    <a:pt x="960" y="10864"/>
                    <a:pt x="1002" y="11751"/>
                  </a:cubicBezTo>
                  <a:cubicBezTo>
                    <a:pt x="1022" y="12144"/>
                    <a:pt x="1000" y="12539"/>
                    <a:pt x="935" y="12928"/>
                  </a:cubicBezTo>
                  <a:cubicBezTo>
                    <a:pt x="848" y="13252"/>
                    <a:pt x="734" y="13539"/>
                    <a:pt x="582" y="13750"/>
                  </a:cubicBezTo>
                  <a:lnTo>
                    <a:pt x="366" y="14030"/>
                  </a:lnTo>
                  <a:lnTo>
                    <a:pt x="168" y="14213"/>
                  </a:lnTo>
                  <a:lnTo>
                    <a:pt x="0" y="14373"/>
                  </a:lnTo>
                  <a:lnTo>
                    <a:pt x="221" y="14299"/>
                  </a:lnTo>
                  <a:lnTo>
                    <a:pt x="490" y="14203"/>
                  </a:lnTo>
                  <a:cubicBezTo>
                    <a:pt x="590" y="14150"/>
                    <a:pt x="701" y="14080"/>
                    <a:pt x="829" y="14000"/>
                  </a:cubicBezTo>
                  <a:cubicBezTo>
                    <a:pt x="965" y="13928"/>
                    <a:pt x="1068" y="13794"/>
                    <a:pt x="1210" y="13669"/>
                  </a:cubicBezTo>
                  <a:cubicBezTo>
                    <a:pt x="1346" y="13539"/>
                    <a:pt x="1442" y="13361"/>
                    <a:pt x="1565" y="13178"/>
                  </a:cubicBezTo>
                  <a:cubicBezTo>
                    <a:pt x="1762" y="12799"/>
                    <a:pt x="1936" y="12333"/>
                    <a:pt x="2017" y="11837"/>
                  </a:cubicBezTo>
                  <a:cubicBezTo>
                    <a:pt x="2113" y="11340"/>
                    <a:pt x="2173" y="10809"/>
                    <a:pt x="2213" y="10265"/>
                  </a:cubicBezTo>
                  <a:cubicBezTo>
                    <a:pt x="2251" y="9730"/>
                    <a:pt x="2290" y="9167"/>
                    <a:pt x="2331" y="8583"/>
                  </a:cubicBezTo>
                  <a:cubicBezTo>
                    <a:pt x="2379" y="8017"/>
                    <a:pt x="2436" y="7422"/>
                    <a:pt x="2521" y="6861"/>
                  </a:cubicBezTo>
                  <a:lnTo>
                    <a:pt x="2586" y="6439"/>
                  </a:lnTo>
                  <a:lnTo>
                    <a:pt x="2673" y="5985"/>
                  </a:lnTo>
                  <a:cubicBezTo>
                    <a:pt x="2732" y="5648"/>
                    <a:pt x="2783" y="5432"/>
                    <a:pt x="2863" y="5186"/>
                  </a:cubicBezTo>
                  <a:cubicBezTo>
                    <a:pt x="3020" y="4705"/>
                    <a:pt x="3282" y="4259"/>
                    <a:pt x="3608" y="3848"/>
                  </a:cubicBezTo>
                  <a:cubicBezTo>
                    <a:pt x="3937" y="3440"/>
                    <a:pt x="4335" y="3072"/>
                    <a:pt x="4762" y="2747"/>
                  </a:cubicBezTo>
                  <a:cubicBezTo>
                    <a:pt x="5620" y="2096"/>
                    <a:pt x="6566" y="1609"/>
                    <a:pt x="7398" y="1213"/>
                  </a:cubicBezTo>
                  <a:cubicBezTo>
                    <a:pt x="8236" y="831"/>
                    <a:pt x="8969" y="543"/>
                    <a:pt x="9486" y="346"/>
                  </a:cubicBezTo>
                  <a:lnTo>
                    <a:pt x="10311" y="42"/>
                  </a:lnTo>
                  <a:cubicBezTo>
                    <a:pt x="10311" y="42"/>
                    <a:pt x="10017" y="0"/>
                    <a:pt x="94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a:off x="1852725" y="502325"/>
              <a:ext cx="592200" cy="1685475"/>
            </a:xfrm>
            <a:custGeom>
              <a:rect b="b" l="l" r="r" t="t"/>
              <a:pathLst>
                <a:path extrusionOk="0" h="67419" w="23688">
                  <a:moveTo>
                    <a:pt x="2319" y="0"/>
                  </a:moveTo>
                  <a:cubicBezTo>
                    <a:pt x="2086" y="0"/>
                    <a:pt x="2189" y="1265"/>
                    <a:pt x="3026" y="5069"/>
                  </a:cubicBezTo>
                  <a:cubicBezTo>
                    <a:pt x="3026" y="5069"/>
                    <a:pt x="1441" y="1094"/>
                    <a:pt x="1091" y="1094"/>
                  </a:cubicBezTo>
                  <a:cubicBezTo>
                    <a:pt x="901" y="1094"/>
                    <a:pt x="1075" y="2268"/>
                    <a:pt x="2067" y="5891"/>
                  </a:cubicBezTo>
                  <a:cubicBezTo>
                    <a:pt x="2067" y="5891"/>
                    <a:pt x="605" y="2418"/>
                    <a:pt x="217" y="2418"/>
                  </a:cubicBezTo>
                  <a:cubicBezTo>
                    <a:pt x="0" y="2418"/>
                    <a:pt x="120" y="3507"/>
                    <a:pt x="1021" y="6902"/>
                  </a:cubicBezTo>
                  <a:cubicBezTo>
                    <a:pt x="1021" y="6902"/>
                    <a:pt x="9169" y="46221"/>
                    <a:pt x="16914" y="62261"/>
                  </a:cubicBezTo>
                  <a:cubicBezTo>
                    <a:pt x="18713" y="65988"/>
                    <a:pt x="19967" y="67419"/>
                    <a:pt x="20831" y="67419"/>
                  </a:cubicBezTo>
                  <a:cubicBezTo>
                    <a:pt x="23687" y="67419"/>
                    <a:pt x="22294" y="51805"/>
                    <a:pt x="22294" y="51805"/>
                  </a:cubicBezTo>
                  <a:cubicBezTo>
                    <a:pt x="22294" y="51805"/>
                    <a:pt x="11190" y="24414"/>
                    <a:pt x="6347" y="6843"/>
                  </a:cubicBezTo>
                  <a:cubicBezTo>
                    <a:pt x="6347" y="6843"/>
                    <a:pt x="5519" y="167"/>
                    <a:pt x="4990" y="167"/>
                  </a:cubicBezTo>
                  <a:cubicBezTo>
                    <a:pt x="4762" y="167"/>
                    <a:pt x="4590" y="1413"/>
                    <a:pt x="4564" y="4979"/>
                  </a:cubicBezTo>
                  <a:cubicBezTo>
                    <a:pt x="4564" y="4979"/>
                    <a:pt x="2781" y="0"/>
                    <a:pt x="2319" y="0"/>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a:off x="1994150" y="598000"/>
              <a:ext cx="64800" cy="188125"/>
            </a:xfrm>
            <a:custGeom>
              <a:rect b="b" l="l" r="r" t="t"/>
              <a:pathLst>
                <a:path extrusionOk="0" h="7525" w="2592">
                  <a:moveTo>
                    <a:pt x="2392" y="0"/>
                  </a:moveTo>
                  <a:cubicBezTo>
                    <a:pt x="2091" y="0"/>
                    <a:pt x="1041" y="2259"/>
                    <a:pt x="1041" y="2259"/>
                  </a:cubicBezTo>
                  <a:cubicBezTo>
                    <a:pt x="1041" y="2259"/>
                    <a:pt x="0" y="7524"/>
                    <a:pt x="304" y="7524"/>
                  </a:cubicBezTo>
                  <a:cubicBezTo>
                    <a:pt x="426" y="7524"/>
                    <a:pt x="765" y="6677"/>
                    <a:pt x="1474" y="4303"/>
                  </a:cubicBezTo>
                  <a:cubicBezTo>
                    <a:pt x="2461" y="995"/>
                    <a:pt x="2591" y="0"/>
                    <a:pt x="2392" y="0"/>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a:off x="2110050" y="1623675"/>
              <a:ext cx="939400" cy="1043450"/>
            </a:xfrm>
            <a:custGeom>
              <a:rect b="b" l="l" r="r" t="t"/>
              <a:pathLst>
                <a:path extrusionOk="0" h="41738" w="37576">
                  <a:moveTo>
                    <a:pt x="10212" y="1"/>
                  </a:moveTo>
                  <a:lnTo>
                    <a:pt x="1" y="3714"/>
                  </a:lnTo>
                  <a:cubicBezTo>
                    <a:pt x="3547" y="14822"/>
                    <a:pt x="9550" y="26794"/>
                    <a:pt x="9550" y="26794"/>
                  </a:cubicBezTo>
                  <a:lnTo>
                    <a:pt x="7232" y="39415"/>
                  </a:lnTo>
                  <a:cubicBezTo>
                    <a:pt x="13205" y="41116"/>
                    <a:pt x="18158" y="41738"/>
                    <a:pt x="22209" y="41738"/>
                  </a:cubicBezTo>
                  <a:cubicBezTo>
                    <a:pt x="33237" y="41738"/>
                    <a:pt x="37575" y="37128"/>
                    <a:pt x="37575" y="37128"/>
                  </a:cubicBezTo>
                  <a:lnTo>
                    <a:pt x="34018" y="26288"/>
                  </a:lnTo>
                  <a:cubicBezTo>
                    <a:pt x="34018" y="26288"/>
                    <a:pt x="34807" y="14297"/>
                    <a:pt x="34089" y="9680"/>
                  </a:cubicBezTo>
                  <a:cubicBezTo>
                    <a:pt x="33566" y="6312"/>
                    <a:pt x="27697" y="5856"/>
                    <a:pt x="24558" y="5856"/>
                  </a:cubicBezTo>
                  <a:cubicBezTo>
                    <a:pt x="23393" y="5856"/>
                    <a:pt x="22604" y="5919"/>
                    <a:pt x="22604" y="5919"/>
                  </a:cubicBezTo>
                  <a:cubicBezTo>
                    <a:pt x="21264" y="8155"/>
                    <a:pt x="19759" y="8855"/>
                    <a:pt x="18401" y="8855"/>
                  </a:cubicBezTo>
                  <a:cubicBezTo>
                    <a:pt x="16128" y="8855"/>
                    <a:pt x="14264" y="6896"/>
                    <a:pt x="14264" y="6896"/>
                  </a:cubicBezTo>
                  <a:lnTo>
                    <a:pt x="13065" y="6932"/>
                  </a:lnTo>
                  <a:lnTo>
                    <a:pt x="102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a:off x="2269275" y="2123925"/>
              <a:ext cx="780150" cy="543175"/>
            </a:xfrm>
            <a:custGeom>
              <a:rect b="b" l="l" r="r" t="t"/>
              <a:pathLst>
                <a:path extrusionOk="0" h="21727" w="31206">
                  <a:moveTo>
                    <a:pt x="0" y="0"/>
                  </a:moveTo>
                  <a:lnTo>
                    <a:pt x="0" y="0"/>
                  </a:lnTo>
                  <a:cubicBezTo>
                    <a:pt x="1813" y="4055"/>
                    <a:pt x="3181" y="6782"/>
                    <a:pt x="3181" y="6782"/>
                  </a:cubicBezTo>
                  <a:lnTo>
                    <a:pt x="861" y="19404"/>
                  </a:lnTo>
                  <a:cubicBezTo>
                    <a:pt x="6834" y="21104"/>
                    <a:pt x="11787" y="21726"/>
                    <a:pt x="15838" y="21726"/>
                  </a:cubicBezTo>
                  <a:cubicBezTo>
                    <a:pt x="26867" y="21726"/>
                    <a:pt x="31205" y="17117"/>
                    <a:pt x="31205" y="17117"/>
                  </a:cubicBezTo>
                  <a:lnTo>
                    <a:pt x="27951" y="7205"/>
                  </a:lnTo>
                  <a:cubicBezTo>
                    <a:pt x="27851" y="7206"/>
                    <a:pt x="27750" y="7206"/>
                    <a:pt x="27649" y="7206"/>
                  </a:cubicBezTo>
                  <a:cubicBezTo>
                    <a:pt x="24075" y="7206"/>
                    <a:pt x="20481" y="6729"/>
                    <a:pt x="17089" y="5985"/>
                  </a:cubicBezTo>
                  <a:cubicBezTo>
                    <a:pt x="11232" y="4701"/>
                    <a:pt x="5437" y="2683"/>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a:off x="2803200" y="1888725"/>
              <a:ext cx="375450" cy="345375"/>
            </a:xfrm>
            <a:custGeom>
              <a:rect b="b" l="l" r="r" t="t"/>
              <a:pathLst>
                <a:path extrusionOk="0" h="13815" w="15018">
                  <a:moveTo>
                    <a:pt x="5752" y="1"/>
                  </a:moveTo>
                  <a:cubicBezTo>
                    <a:pt x="5752" y="1"/>
                    <a:pt x="0" y="13815"/>
                    <a:pt x="3819" y="13815"/>
                  </a:cubicBezTo>
                  <a:cubicBezTo>
                    <a:pt x="4439" y="13815"/>
                    <a:pt x="5310" y="13451"/>
                    <a:pt x="6499" y="12606"/>
                  </a:cubicBezTo>
                  <a:cubicBezTo>
                    <a:pt x="15017" y="6552"/>
                    <a:pt x="5752" y="1"/>
                    <a:pt x="57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1194050" y="1666500"/>
              <a:ext cx="447025" cy="380775"/>
            </a:xfrm>
            <a:custGeom>
              <a:rect b="b" l="l" r="r" t="t"/>
              <a:pathLst>
                <a:path extrusionOk="0" h="15231" w="17881">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DE73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1194050" y="1666500"/>
              <a:ext cx="447025" cy="380775"/>
            </a:xfrm>
            <a:custGeom>
              <a:rect b="b" l="l" r="r" t="t"/>
              <a:pathLst>
                <a:path extrusionOk="0" h="15231" w="17881">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1234375" y="1530025"/>
              <a:ext cx="130775" cy="136900"/>
            </a:xfrm>
            <a:custGeom>
              <a:rect b="b" l="l" r="r" t="t"/>
              <a:pathLst>
                <a:path extrusionOk="0" h="5476" w="5231">
                  <a:moveTo>
                    <a:pt x="1768" y="0"/>
                  </a:moveTo>
                  <a:cubicBezTo>
                    <a:pt x="1768" y="1"/>
                    <a:pt x="0" y="1475"/>
                    <a:pt x="4026" y="5108"/>
                  </a:cubicBezTo>
                  <a:cubicBezTo>
                    <a:pt x="4309" y="5364"/>
                    <a:pt x="4486" y="5476"/>
                    <a:pt x="4579" y="5476"/>
                  </a:cubicBezTo>
                  <a:cubicBezTo>
                    <a:pt x="5231" y="5476"/>
                    <a:pt x="1768" y="1"/>
                    <a:pt x="1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1201600" y="1392475"/>
              <a:ext cx="211750" cy="191875"/>
            </a:xfrm>
            <a:custGeom>
              <a:rect b="b" l="l" r="r" t="t"/>
              <a:pathLst>
                <a:path extrusionOk="0" h="7675" w="8470">
                  <a:moveTo>
                    <a:pt x="4203" y="0"/>
                  </a:moveTo>
                  <a:cubicBezTo>
                    <a:pt x="2375" y="0"/>
                    <a:pt x="752" y="1270"/>
                    <a:pt x="400" y="3100"/>
                  </a:cubicBezTo>
                  <a:cubicBezTo>
                    <a:pt x="1" y="5179"/>
                    <a:pt x="1393" y="7194"/>
                    <a:pt x="3511" y="7602"/>
                  </a:cubicBezTo>
                  <a:cubicBezTo>
                    <a:pt x="3764" y="7651"/>
                    <a:pt x="4016" y="7674"/>
                    <a:pt x="4265" y="7674"/>
                  </a:cubicBezTo>
                  <a:cubicBezTo>
                    <a:pt x="6094" y="7674"/>
                    <a:pt x="7717" y="6405"/>
                    <a:pt x="8070" y="4574"/>
                  </a:cubicBezTo>
                  <a:cubicBezTo>
                    <a:pt x="8469" y="2496"/>
                    <a:pt x="7077" y="479"/>
                    <a:pt x="4958" y="73"/>
                  </a:cubicBezTo>
                  <a:cubicBezTo>
                    <a:pt x="4704" y="24"/>
                    <a:pt x="4452" y="0"/>
                    <a:pt x="4203" y="0"/>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1"/>
            <p:cNvSpPr/>
            <p:nvPr/>
          </p:nvSpPr>
          <p:spPr>
            <a:xfrm>
              <a:off x="1253200" y="1204250"/>
              <a:ext cx="558275" cy="657350"/>
            </a:xfrm>
            <a:custGeom>
              <a:rect b="b" l="l" r="r" t="t"/>
              <a:pathLst>
                <a:path extrusionOk="0" h="26294" w="22331">
                  <a:moveTo>
                    <a:pt x="10529" y="1"/>
                  </a:moveTo>
                  <a:cubicBezTo>
                    <a:pt x="6466" y="1"/>
                    <a:pt x="4662" y="3389"/>
                    <a:pt x="2704" y="7346"/>
                  </a:cubicBezTo>
                  <a:cubicBezTo>
                    <a:pt x="0" y="12815"/>
                    <a:pt x="2080" y="23494"/>
                    <a:pt x="11427" y="26014"/>
                  </a:cubicBezTo>
                  <a:cubicBezTo>
                    <a:pt x="12121" y="26201"/>
                    <a:pt x="12795" y="26294"/>
                    <a:pt x="13444" y="26294"/>
                  </a:cubicBezTo>
                  <a:cubicBezTo>
                    <a:pt x="17978" y="26294"/>
                    <a:pt x="21293" y="21783"/>
                    <a:pt x="21799" y="13561"/>
                  </a:cubicBezTo>
                  <a:cubicBezTo>
                    <a:pt x="22330" y="4951"/>
                    <a:pt x="16308" y="1641"/>
                    <a:pt x="16308" y="1641"/>
                  </a:cubicBezTo>
                  <a:cubicBezTo>
                    <a:pt x="13963" y="495"/>
                    <a:pt x="12081" y="1"/>
                    <a:pt x="10529" y="1"/>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1"/>
            <p:cNvSpPr/>
            <p:nvPr/>
          </p:nvSpPr>
          <p:spPr>
            <a:xfrm>
              <a:off x="1165600" y="1043800"/>
              <a:ext cx="758725" cy="478450"/>
            </a:xfrm>
            <a:custGeom>
              <a:rect b="b" l="l" r="r" t="t"/>
              <a:pathLst>
                <a:path extrusionOk="0" h="19138" w="30349">
                  <a:moveTo>
                    <a:pt x="18688" y="1"/>
                  </a:moveTo>
                  <a:cubicBezTo>
                    <a:pt x="18582" y="1"/>
                    <a:pt x="18474" y="1"/>
                    <a:pt x="18366" y="3"/>
                  </a:cubicBezTo>
                  <a:cubicBezTo>
                    <a:pt x="14461" y="71"/>
                    <a:pt x="11683" y="902"/>
                    <a:pt x="9719" y="1961"/>
                  </a:cubicBezTo>
                  <a:lnTo>
                    <a:pt x="9719" y="1961"/>
                  </a:lnTo>
                  <a:cubicBezTo>
                    <a:pt x="9328" y="1777"/>
                    <a:pt x="8834" y="1663"/>
                    <a:pt x="8211" y="1663"/>
                  </a:cubicBezTo>
                  <a:cubicBezTo>
                    <a:pt x="7871" y="1663"/>
                    <a:pt x="7493" y="1697"/>
                    <a:pt x="7072" y="1771"/>
                  </a:cubicBezTo>
                  <a:cubicBezTo>
                    <a:pt x="2652" y="2557"/>
                    <a:pt x="1" y="9333"/>
                    <a:pt x="2358" y="15522"/>
                  </a:cubicBezTo>
                  <a:cubicBezTo>
                    <a:pt x="2358" y="15522"/>
                    <a:pt x="3835" y="14208"/>
                    <a:pt x="5139" y="14208"/>
                  </a:cubicBezTo>
                  <a:cubicBezTo>
                    <a:pt x="5261" y="14208"/>
                    <a:pt x="5382" y="14220"/>
                    <a:pt x="5500" y="14245"/>
                  </a:cubicBezTo>
                  <a:cubicBezTo>
                    <a:pt x="5500" y="14245"/>
                    <a:pt x="6875" y="16013"/>
                    <a:pt x="5894" y="19058"/>
                  </a:cubicBezTo>
                  <a:cubicBezTo>
                    <a:pt x="5894" y="19058"/>
                    <a:pt x="6078" y="19137"/>
                    <a:pt x="6351" y="19137"/>
                  </a:cubicBezTo>
                  <a:cubicBezTo>
                    <a:pt x="7170" y="19137"/>
                    <a:pt x="8791" y="18419"/>
                    <a:pt x="8643" y="12673"/>
                  </a:cubicBezTo>
                  <a:cubicBezTo>
                    <a:pt x="8643" y="12673"/>
                    <a:pt x="11198" y="11888"/>
                    <a:pt x="11492" y="9333"/>
                  </a:cubicBezTo>
                  <a:cubicBezTo>
                    <a:pt x="11492" y="9333"/>
                    <a:pt x="13947" y="13852"/>
                    <a:pt x="19055" y="14834"/>
                  </a:cubicBezTo>
                  <a:lnTo>
                    <a:pt x="17679" y="11690"/>
                  </a:lnTo>
                  <a:lnTo>
                    <a:pt x="17679" y="11690"/>
                  </a:lnTo>
                  <a:cubicBezTo>
                    <a:pt x="17679" y="11690"/>
                    <a:pt x="22491" y="15030"/>
                    <a:pt x="27993" y="15718"/>
                  </a:cubicBezTo>
                  <a:cubicBezTo>
                    <a:pt x="27993" y="15718"/>
                    <a:pt x="29879" y="9040"/>
                    <a:pt x="25480" y="4670"/>
                  </a:cubicBezTo>
                  <a:lnTo>
                    <a:pt x="25480" y="4670"/>
                  </a:lnTo>
                  <a:cubicBezTo>
                    <a:pt x="27330" y="6104"/>
                    <a:pt x="29584" y="8120"/>
                    <a:pt x="30349" y="9922"/>
                  </a:cubicBezTo>
                  <a:cubicBezTo>
                    <a:pt x="30349" y="9922"/>
                    <a:pt x="29674" y="1"/>
                    <a:pt x="186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a:off x="1484575" y="2389175"/>
              <a:ext cx="445450" cy="466925"/>
            </a:xfrm>
            <a:custGeom>
              <a:rect b="b" l="l" r="r" t="t"/>
              <a:pathLst>
                <a:path extrusionOk="0" h="18677" w="17818">
                  <a:moveTo>
                    <a:pt x="1303" y="0"/>
                  </a:moveTo>
                  <a:cubicBezTo>
                    <a:pt x="1269" y="0"/>
                    <a:pt x="1245" y="17"/>
                    <a:pt x="1232" y="52"/>
                  </a:cubicBezTo>
                  <a:cubicBezTo>
                    <a:pt x="1" y="3385"/>
                    <a:pt x="2256" y="18677"/>
                    <a:pt x="4946" y="18677"/>
                  </a:cubicBezTo>
                  <a:cubicBezTo>
                    <a:pt x="5048" y="18677"/>
                    <a:pt x="5151" y="18655"/>
                    <a:pt x="5255" y="18609"/>
                  </a:cubicBezTo>
                  <a:cubicBezTo>
                    <a:pt x="17133" y="13345"/>
                    <a:pt x="17818" y="190"/>
                    <a:pt x="17818" y="189"/>
                  </a:cubicBezTo>
                  <a:lnTo>
                    <a:pt x="17818" y="189"/>
                  </a:lnTo>
                  <a:lnTo>
                    <a:pt x="10724" y="2690"/>
                  </a:lnTo>
                  <a:cubicBezTo>
                    <a:pt x="10724" y="2690"/>
                    <a:pt x="9359" y="4778"/>
                    <a:pt x="8109" y="7462"/>
                  </a:cubicBezTo>
                  <a:cubicBezTo>
                    <a:pt x="8095" y="7492"/>
                    <a:pt x="8072" y="7506"/>
                    <a:pt x="8039" y="7506"/>
                  </a:cubicBezTo>
                  <a:cubicBezTo>
                    <a:pt x="7304" y="7506"/>
                    <a:pt x="2027" y="0"/>
                    <a:pt x="1303" y="0"/>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a:off x="1484575" y="2389175"/>
              <a:ext cx="345550" cy="466925"/>
            </a:xfrm>
            <a:custGeom>
              <a:rect b="b" l="l" r="r" t="t"/>
              <a:pathLst>
                <a:path extrusionOk="0" h="18677" w="13822">
                  <a:moveTo>
                    <a:pt x="1304" y="0"/>
                  </a:moveTo>
                  <a:cubicBezTo>
                    <a:pt x="1270" y="0"/>
                    <a:pt x="1246" y="17"/>
                    <a:pt x="1233" y="52"/>
                  </a:cubicBezTo>
                  <a:cubicBezTo>
                    <a:pt x="1" y="3385"/>
                    <a:pt x="2256" y="18677"/>
                    <a:pt x="4947" y="18677"/>
                  </a:cubicBezTo>
                  <a:cubicBezTo>
                    <a:pt x="5049" y="18677"/>
                    <a:pt x="5153" y="18655"/>
                    <a:pt x="5256" y="18609"/>
                  </a:cubicBezTo>
                  <a:cubicBezTo>
                    <a:pt x="9240" y="16844"/>
                    <a:pt x="11960" y="14190"/>
                    <a:pt x="13821" y="11444"/>
                  </a:cubicBezTo>
                  <a:cubicBezTo>
                    <a:pt x="13450" y="10563"/>
                    <a:pt x="13105" y="9724"/>
                    <a:pt x="12871" y="8960"/>
                  </a:cubicBezTo>
                  <a:cubicBezTo>
                    <a:pt x="12217" y="6834"/>
                    <a:pt x="11709" y="4644"/>
                    <a:pt x="11465" y="2430"/>
                  </a:cubicBezTo>
                  <a:lnTo>
                    <a:pt x="10725" y="2690"/>
                  </a:lnTo>
                  <a:cubicBezTo>
                    <a:pt x="10725" y="2690"/>
                    <a:pt x="9361" y="4778"/>
                    <a:pt x="8111" y="7463"/>
                  </a:cubicBezTo>
                  <a:cubicBezTo>
                    <a:pt x="8097" y="7493"/>
                    <a:pt x="8073" y="7507"/>
                    <a:pt x="8041" y="7507"/>
                  </a:cubicBezTo>
                  <a:cubicBezTo>
                    <a:pt x="7305" y="7507"/>
                    <a:pt x="2028" y="0"/>
                    <a:pt x="1304" y="0"/>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1"/>
            <p:cNvSpPr/>
            <p:nvPr/>
          </p:nvSpPr>
          <p:spPr>
            <a:xfrm>
              <a:off x="905075" y="5023500"/>
              <a:ext cx="344375" cy="223725"/>
            </a:xfrm>
            <a:custGeom>
              <a:rect b="b" l="l" r="r" t="t"/>
              <a:pathLst>
                <a:path extrusionOk="0" h="8949" w="13775">
                  <a:moveTo>
                    <a:pt x="7304" y="1"/>
                  </a:moveTo>
                  <a:lnTo>
                    <a:pt x="7757" y="5319"/>
                  </a:lnTo>
                  <a:cubicBezTo>
                    <a:pt x="7757" y="5319"/>
                    <a:pt x="1" y="6781"/>
                    <a:pt x="149" y="8171"/>
                  </a:cubicBezTo>
                  <a:cubicBezTo>
                    <a:pt x="213" y="8778"/>
                    <a:pt x="2823" y="8949"/>
                    <a:pt x="5742" y="8949"/>
                  </a:cubicBezTo>
                  <a:cubicBezTo>
                    <a:pt x="9502" y="8949"/>
                    <a:pt x="13775" y="8665"/>
                    <a:pt x="13775" y="8665"/>
                  </a:cubicBezTo>
                  <a:lnTo>
                    <a:pt x="13266" y="1653"/>
                  </a:lnTo>
                  <a:lnTo>
                    <a:pt x="73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1"/>
            <p:cNvSpPr/>
            <p:nvPr/>
          </p:nvSpPr>
          <p:spPr>
            <a:xfrm>
              <a:off x="908625" y="5174900"/>
              <a:ext cx="340825" cy="72300"/>
            </a:xfrm>
            <a:custGeom>
              <a:rect b="b" l="l" r="r" t="t"/>
              <a:pathLst>
                <a:path extrusionOk="0" h="2892" w="13633">
                  <a:moveTo>
                    <a:pt x="4370" y="0"/>
                  </a:moveTo>
                  <a:cubicBezTo>
                    <a:pt x="2768" y="421"/>
                    <a:pt x="1033" y="980"/>
                    <a:pt x="330" y="1562"/>
                  </a:cubicBezTo>
                  <a:lnTo>
                    <a:pt x="328" y="1562"/>
                  </a:lnTo>
                  <a:cubicBezTo>
                    <a:pt x="277" y="1604"/>
                    <a:pt x="227" y="1650"/>
                    <a:pt x="182" y="1698"/>
                  </a:cubicBezTo>
                  <a:lnTo>
                    <a:pt x="181" y="1699"/>
                  </a:lnTo>
                  <a:cubicBezTo>
                    <a:pt x="143" y="1742"/>
                    <a:pt x="108" y="1787"/>
                    <a:pt x="78" y="1835"/>
                  </a:cubicBezTo>
                  <a:cubicBezTo>
                    <a:pt x="71" y="1846"/>
                    <a:pt x="70" y="1856"/>
                    <a:pt x="64" y="1866"/>
                  </a:cubicBezTo>
                  <a:cubicBezTo>
                    <a:pt x="45" y="1900"/>
                    <a:pt x="29" y="1936"/>
                    <a:pt x="17" y="1973"/>
                  </a:cubicBezTo>
                  <a:cubicBezTo>
                    <a:pt x="5" y="2018"/>
                    <a:pt x="1" y="2066"/>
                    <a:pt x="5" y="2113"/>
                  </a:cubicBezTo>
                  <a:cubicBezTo>
                    <a:pt x="11" y="2151"/>
                    <a:pt x="24" y="2186"/>
                    <a:pt x="46" y="2218"/>
                  </a:cubicBezTo>
                  <a:cubicBezTo>
                    <a:pt x="49" y="2221"/>
                    <a:pt x="50" y="2226"/>
                    <a:pt x="53" y="2230"/>
                  </a:cubicBezTo>
                  <a:cubicBezTo>
                    <a:pt x="80" y="2264"/>
                    <a:pt x="110" y="2294"/>
                    <a:pt x="146" y="2321"/>
                  </a:cubicBezTo>
                  <a:cubicBezTo>
                    <a:pt x="153" y="2325"/>
                    <a:pt x="159" y="2331"/>
                    <a:pt x="165" y="2335"/>
                  </a:cubicBezTo>
                  <a:cubicBezTo>
                    <a:pt x="210" y="2365"/>
                    <a:pt x="257" y="2392"/>
                    <a:pt x="305" y="2414"/>
                  </a:cubicBezTo>
                  <a:lnTo>
                    <a:pt x="334" y="2428"/>
                  </a:lnTo>
                  <a:cubicBezTo>
                    <a:pt x="396" y="2455"/>
                    <a:pt x="458" y="2479"/>
                    <a:pt x="523" y="2499"/>
                  </a:cubicBezTo>
                  <a:lnTo>
                    <a:pt x="554" y="2509"/>
                  </a:lnTo>
                  <a:cubicBezTo>
                    <a:pt x="627" y="2533"/>
                    <a:pt x="707" y="2555"/>
                    <a:pt x="793" y="2575"/>
                  </a:cubicBezTo>
                  <a:lnTo>
                    <a:pt x="811" y="2580"/>
                  </a:lnTo>
                  <a:cubicBezTo>
                    <a:pt x="899" y="2600"/>
                    <a:pt x="995" y="2619"/>
                    <a:pt x="1096" y="2638"/>
                  </a:cubicBezTo>
                  <a:lnTo>
                    <a:pt x="1114" y="2642"/>
                  </a:lnTo>
                  <a:cubicBezTo>
                    <a:pt x="1216" y="2660"/>
                    <a:pt x="1324" y="2676"/>
                    <a:pt x="1435" y="2692"/>
                  </a:cubicBezTo>
                  <a:lnTo>
                    <a:pt x="1481" y="2700"/>
                  </a:lnTo>
                  <a:cubicBezTo>
                    <a:pt x="1590" y="2714"/>
                    <a:pt x="1706" y="2727"/>
                    <a:pt x="1826" y="2740"/>
                  </a:cubicBezTo>
                  <a:lnTo>
                    <a:pt x="1884" y="2748"/>
                  </a:lnTo>
                  <a:cubicBezTo>
                    <a:pt x="2004" y="2759"/>
                    <a:pt x="2130" y="2771"/>
                    <a:pt x="2259" y="2783"/>
                  </a:cubicBezTo>
                  <a:lnTo>
                    <a:pt x="2319" y="2787"/>
                  </a:lnTo>
                  <a:cubicBezTo>
                    <a:pt x="2452" y="2797"/>
                    <a:pt x="2589" y="2808"/>
                    <a:pt x="2731" y="2817"/>
                  </a:cubicBezTo>
                  <a:lnTo>
                    <a:pt x="2768" y="2819"/>
                  </a:lnTo>
                  <a:cubicBezTo>
                    <a:pt x="3067" y="2837"/>
                    <a:pt x="3383" y="2852"/>
                    <a:pt x="3712" y="2865"/>
                  </a:cubicBezTo>
                  <a:lnTo>
                    <a:pt x="3755" y="2866"/>
                  </a:lnTo>
                  <a:cubicBezTo>
                    <a:pt x="3913" y="2871"/>
                    <a:pt x="4073" y="2875"/>
                    <a:pt x="4236" y="2879"/>
                  </a:cubicBezTo>
                  <a:lnTo>
                    <a:pt x="4299" y="2879"/>
                  </a:lnTo>
                  <a:cubicBezTo>
                    <a:pt x="4459" y="2884"/>
                    <a:pt x="4623" y="2887"/>
                    <a:pt x="4788" y="2888"/>
                  </a:cubicBezTo>
                  <a:lnTo>
                    <a:pt x="4853" y="2888"/>
                  </a:lnTo>
                  <a:cubicBezTo>
                    <a:pt x="5021" y="2890"/>
                    <a:pt x="5189" y="2891"/>
                    <a:pt x="5360" y="2891"/>
                  </a:cubicBezTo>
                  <a:lnTo>
                    <a:pt x="5411" y="2891"/>
                  </a:lnTo>
                  <a:cubicBezTo>
                    <a:pt x="5477" y="2891"/>
                    <a:pt x="5543" y="2891"/>
                    <a:pt x="5608" y="2891"/>
                  </a:cubicBezTo>
                  <a:cubicBezTo>
                    <a:pt x="9367" y="2891"/>
                    <a:pt x="13633" y="2609"/>
                    <a:pt x="13633" y="2609"/>
                  </a:cubicBezTo>
                  <a:lnTo>
                    <a:pt x="13571" y="1774"/>
                  </a:lnTo>
                  <a:cubicBezTo>
                    <a:pt x="12887" y="1817"/>
                    <a:pt x="9068" y="2050"/>
                    <a:pt x="5665" y="2050"/>
                  </a:cubicBezTo>
                  <a:cubicBezTo>
                    <a:pt x="5644" y="2050"/>
                    <a:pt x="5623" y="2050"/>
                    <a:pt x="5602" y="2050"/>
                  </a:cubicBezTo>
                  <a:cubicBezTo>
                    <a:pt x="5262" y="1326"/>
                    <a:pt x="4850" y="639"/>
                    <a:pt x="43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1"/>
            <p:cNvSpPr/>
            <p:nvPr/>
          </p:nvSpPr>
          <p:spPr>
            <a:xfrm>
              <a:off x="1170350" y="5148775"/>
              <a:ext cx="52275" cy="49800"/>
            </a:xfrm>
            <a:custGeom>
              <a:rect b="b" l="l" r="r" t="t"/>
              <a:pathLst>
                <a:path extrusionOk="0" h="1992" w="2091">
                  <a:moveTo>
                    <a:pt x="1016" y="1"/>
                  </a:moveTo>
                  <a:cubicBezTo>
                    <a:pt x="494" y="1"/>
                    <a:pt x="55" y="408"/>
                    <a:pt x="24" y="937"/>
                  </a:cubicBezTo>
                  <a:cubicBezTo>
                    <a:pt x="1" y="1339"/>
                    <a:pt x="221" y="1716"/>
                    <a:pt x="583" y="1892"/>
                  </a:cubicBezTo>
                  <a:cubicBezTo>
                    <a:pt x="721" y="1959"/>
                    <a:pt x="869" y="1991"/>
                    <a:pt x="1017" y="1991"/>
                  </a:cubicBezTo>
                  <a:cubicBezTo>
                    <a:pt x="1256" y="1991"/>
                    <a:pt x="1493" y="1905"/>
                    <a:pt x="1679" y="1740"/>
                  </a:cubicBezTo>
                  <a:cubicBezTo>
                    <a:pt x="1979" y="1472"/>
                    <a:pt x="2090" y="1049"/>
                    <a:pt x="1957" y="669"/>
                  </a:cubicBezTo>
                  <a:cubicBezTo>
                    <a:pt x="1826" y="289"/>
                    <a:pt x="1478" y="26"/>
                    <a:pt x="1075" y="2"/>
                  </a:cubicBezTo>
                  <a:cubicBezTo>
                    <a:pt x="1056" y="1"/>
                    <a:pt x="1036" y="1"/>
                    <a:pt x="10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1"/>
            <p:cNvSpPr/>
            <p:nvPr/>
          </p:nvSpPr>
          <p:spPr>
            <a:xfrm>
              <a:off x="1041950" y="5164425"/>
              <a:ext cx="30350" cy="34100"/>
            </a:xfrm>
            <a:custGeom>
              <a:rect b="b" l="l" r="r" t="t"/>
              <a:pathLst>
                <a:path extrusionOk="0" h="1364" w="1214">
                  <a:moveTo>
                    <a:pt x="192" y="1"/>
                  </a:moveTo>
                  <a:cubicBezTo>
                    <a:pt x="155" y="1"/>
                    <a:pt x="118" y="13"/>
                    <a:pt x="87" y="37"/>
                  </a:cubicBezTo>
                  <a:cubicBezTo>
                    <a:pt x="14" y="94"/>
                    <a:pt x="1" y="201"/>
                    <a:pt x="59" y="274"/>
                  </a:cubicBezTo>
                  <a:lnTo>
                    <a:pt x="861" y="1299"/>
                  </a:lnTo>
                  <a:cubicBezTo>
                    <a:pt x="893" y="1340"/>
                    <a:pt x="943" y="1364"/>
                    <a:pt x="994" y="1364"/>
                  </a:cubicBezTo>
                  <a:cubicBezTo>
                    <a:pt x="1134" y="1364"/>
                    <a:pt x="1213" y="1201"/>
                    <a:pt x="1127" y="1092"/>
                  </a:cubicBezTo>
                  <a:lnTo>
                    <a:pt x="324" y="65"/>
                  </a:lnTo>
                  <a:cubicBezTo>
                    <a:pt x="291" y="23"/>
                    <a:pt x="242" y="1"/>
                    <a:pt x="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a:off x="1068600" y="5156975"/>
              <a:ext cx="30300" cy="34100"/>
            </a:xfrm>
            <a:custGeom>
              <a:rect b="b" l="l" r="r" t="t"/>
              <a:pathLst>
                <a:path extrusionOk="0" h="1364" w="1212">
                  <a:moveTo>
                    <a:pt x="191" y="0"/>
                  </a:moveTo>
                  <a:cubicBezTo>
                    <a:pt x="155" y="0"/>
                    <a:pt x="118" y="12"/>
                    <a:pt x="87" y="37"/>
                  </a:cubicBezTo>
                  <a:cubicBezTo>
                    <a:pt x="13" y="94"/>
                    <a:pt x="1" y="201"/>
                    <a:pt x="58" y="274"/>
                  </a:cubicBezTo>
                  <a:lnTo>
                    <a:pt x="861" y="1299"/>
                  </a:lnTo>
                  <a:cubicBezTo>
                    <a:pt x="893" y="1340"/>
                    <a:pt x="941" y="1363"/>
                    <a:pt x="994" y="1363"/>
                  </a:cubicBezTo>
                  <a:cubicBezTo>
                    <a:pt x="1134" y="1363"/>
                    <a:pt x="1212" y="1201"/>
                    <a:pt x="1126" y="1091"/>
                  </a:cubicBezTo>
                  <a:lnTo>
                    <a:pt x="324" y="65"/>
                  </a:lnTo>
                  <a:cubicBezTo>
                    <a:pt x="290" y="23"/>
                    <a:pt x="241"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1"/>
            <p:cNvSpPr/>
            <p:nvPr/>
          </p:nvSpPr>
          <p:spPr>
            <a:xfrm>
              <a:off x="1093550" y="5152000"/>
              <a:ext cx="30325" cy="34100"/>
            </a:xfrm>
            <a:custGeom>
              <a:rect b="b" l="l" r="r" t="t"/>
              <a:pathLst>
                <a:path extrusionOk="0" h="1364" w="1213">
                  <a:moveTo>
                    <a:pt x="191" y="1"/>
                  </a:moveTo>
                  <a:cubicBezTo>
                    <a:pt x="154" y="1"/>
                    <a:pt x="117" y="12"/>
                    <a:pt x="87" y="37"/>
                  </a:cubicBezTo>
                  <a:cubicBezTo>
                    <a:pt x="13" y="94"/>
                    <a:pt x="0" y="201"/>
                    <a:pt x="57" y="274"/>
                  </a:cubicBezTo>
                  <a:lnTo>
                    <a:pt x="860" y="1299"/>
                  </a:lnTo>
                  <a:cubicBezTo>
                    <a:pt x="892" y="1340"/>
                    <a:pt x="941" y="1364"/>
                    <a:pt x="993" y="1364"/>
                  </a:cubicBezTo>
                  <a:cubicBezTo>
                    <a:pt x="1134" y="1364"/>
                    <a:pt x="1213" y="1201"/>
                    <a:pt x="1126" y="1090"/>
                  </a:cubicBezTo>
                  <a:lnTo>
                    <a:pt x="323" y="65"/>
                  </a:lnTo>
                  <a:cubicBezTo>
                    <a:pt x="290" y="23"/>
                    <a:pt x="240"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1"/>
            <p:cNvSpPr/>
            <p:nvPr/>
          </p:nvSpPr>
          <p:spPr>
            <a:xfrm>
              <a:off x="1550350" y="5033600"/>
              <a:ext cx="342525" cy="223650"/>
            </a:xfrm>
            <a:custGeom>
              <a:rect b="b" l="l" r="r" t="t"/>
              <a:pathLst>
                <a:path extrusionOk="0" h="8946" w="13701">
                  <a:moveTo>
                    <a:pt x="6171" y="0"/>
                  </a:moveTo>
                  <a:lnTo>
                    <a:pt x="268" y="1857"/>
                  </a:lnTo>
                  <a:lnTo>
                    <a:pt x="0" y="8882"/>
                  </a:lnTo>
                  <a:cubicBezTo>
                    <a:pt x="0" y="8882"/>
                    <a:pt x="1982" y="8946"/>
                    <a:pt x="4433" y="8946"/>
                  </a:cubicBezTo>
                  <a:cubicBezTo>
                    <a:pt x="8379" y="8946"/>
                    <a:pt x="13539" y="8781"/>
                    <a:pt x="13600" y="7922"/>
                  </a:cubicBezTo>
                  <a:cubicBezTo>
                    <a:pt x="13701" y="6528"/>
                    <a:pt x="5899" y="5332"/>
                    <a:pt x="5899" y="5332"/>
                  </a:cubicBezTo>
                  <a:lnTo>
                    <a:pt x="61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1"/>
            <p:cNvSpPr/>
            <p:nvPr/>
          </p:nvSpPr>
          <p:spPr>
            <a:xfrm>
              <a:off x="1550350" y="5182525"/>
              <a:ext cx="340075" cy="74700"/>
            </a:xfrm>
            <a:custGeom>
              <a:rect b="b" l="l" r="r" t="t"/>
              <a:pathLst>
                <a:path extrusionOk="0" h="2988" w="13603">
                  <a:moveTo>
                    <a:pt x="9166" y="1"/>
                  </a:moveTo>
                  <a:cubicBezTo>
                    <a:pt x="8708" y="656"/>
                    <a:pt x="8321" y="1358"/>
                    <a:pt x="8007" y="2092"/>
                  </a:cubicBezTo>
                  <a:cubicBezTo>
                    <a:pt x="6787" y="2135"/>
                    <a:pt x="5510" y="2149"/>
                    <a:pt x="4340" y="2149"/>
                  </a:cubicBezTo>
                  <a:cubicBezTo>
                    <a:pt x="2233" y="2149"/>
                    <a:pt x="475" y="2102"/>
                    <a:pt x="31" y="2089"/>
                  </a:cubicBezTo>
                  <a:lnTo>
                    <a:pt x="0" y="2924"/>
                  </a:lnTo>
                  <a:cubicBezTo>
                    <a:pt x="0" y="2924"/>
                    <a:pt x="1993" y="2988"/>
                    <a:pt x="4453" y="2988"/>
                  </a:cubicBezTo>
                  <a:cubicBezTo>
                    <a:pt x="5658" y="2988"/>
                    <a:pt x="6975" y="2972"/>
                    <a:pt x="8224" y="2927"/>
                  </a:cubicBezTo>
                  <a:lnTo>
                    <a:pt x="8277" y="2924"/>
                  </a:lnTo>
                  <a:cubicBezTo>
                    <a:pt x="8447" y="2918"/>
                    <a:pt x="8615" y="2911"/>
                    <a:pt x="8783" y="2903"/>
                  </a:cubicBezTo>
                  <a:lnTo>
                    <a:pt x="8847" y="2900"/>
                  </a:lnTo>
                  <a:cubicBezTo>
                    <a:pt x="9013" y="2893"/>
                    <a:pt x="9175" y="2884"/>
                    <a:pt x="9337" y="2876"/>
                  </a:cubicBezTo>
                  <a:lnTo>
                    <a:pt x="9399" y="2873"/>
                  </a:lnTo>
                  <a:cubicBezTo>
                    <a:pt x="9562" y="2862"/>
                    <a:pt x="9722" y="2852"/>
                    <a:pt x="9880" y="2842"/>
                  </a:cubicBezTo>
                  <a:lnTo>
                    <a:pt x="9922" y="2839"/>
                  </a:lnTo>
                  <a:cubicBezTo>
                    <a:pt x="10250" y="2817"/>
                    <a:pt x="10566" y="2792"/>
                    <a:pt x="10864" y="2762"/>
                  </a:cubicBezTo>
                  <a:lnTo>
                    <a:pt x="10901" y="2759"/>
                  </a:lnTo>
                  <a:cubicBezTo>
                    <a:pt x="11041" y="2745"/>
                    <a:pt x="11178" y="2731"/>
                    <a:pt x="11311" y="2715"/>
                  </a:cubicBezTo>
                  <a:lnTo>
                    <a:pt x="11370" y="2709"/>
                  </a:lnTo>
                  <a:cubicBezTo>
                    <a:pt x="11499" y="2693"/>
                    <a:pt x="11623" y="2677"/>
                    <a:pt x="11743" y="2661"/>
                  </a:cubicBezTo>
                  <a:lnTo>
                    <a:pt x="11801" y="2652"/>
                  </a:lnTo>
                  <a:cubicBezTo>
                    <a:pt x="11920" y="2634"/>
                    <a:pt x="12035" y="2617"/>
                    <a:pt x="12145" y="2598"/>
                  </a:cubicBezTo>
                  <a:lnTo>
                    <a:pt x="12189" y="2590"/>
                  </a:lnTo>
                  <a:cubicBezTo>
                    <a:pt x="12301" y="2570"/>
                    <a:pt x="12408" y="2550"/>
                    <a:pt x="12509" y="2529"/>
                  </a:cubicBezTo>
                  <a:lnTo>
                    <a:pt x="12527" y="2525"/>
                  </a:lnTo>
                  <a:cubicBezTo>
                    <a:pt x="12629" y="2503"/>
                    <a:pt x="12723" y="2479"/>
                    <a:pt x="12810" y="2456"/>
                  </a:cubicBezTo>
                  <a:lnTo>
                    <a:pt x="12828" y="2452"/>
                  </a:lnTo>
                  <a:cubicBezTo>
                    <a:pt x="12913" y="2428"/>
                    <a:pt x="12992" y="2403"/>
                    <a:pt x="13065" y="2377"/>
                  </a:cubicBezTo>
                  <a:cubicBezTo>
                    <a:pt x="13075" y="2374"/>
                    <a:pt x="13085" y="2370"/>
                    <a:pt x="13095" y="2367"/>
                  </a:cubicBezTo>
                  <a:cubicBezTo>
                    <a:pt x="13160" y="2343"/>
                    <a:pt x="13221" y="2317"/>
                    <a:pt x="13281" y="2288"/>
                  </a:cubicBezTo>
                  <a:lnTo>
                    <a:pt x="13309" y="2275"/>
                  </a:lnTo>
                  <a:cubicBezTo>
                    <a:pt x="13359" y="2250"/>
                    <a:pt x="13404" y="2221"/>
                    <a:pt x="13448" y="2190"/>
                  </a:cubicBezTo>
                  <a:cubicBezTo>
                    <a:pt x="13454" y="2184"/>
                    <a:pt x="13460" y="2180"/>
                    <a:pt x="13465" y="2175"/>
                  </a:cubicBezTo>
                  <a:cubicBezTo>
                    <a:pt x="13501" y="2147"/>
                    <a:pt x="13531" y="2117"/>
                    <a:pt x="13556" y="2082"/>
                  </a:cubicBezTo>
                  <a:cubicBezTo>
                    <a:pt x="13558" y="2077"/>
                    <a:pt x="13559" y="2073"/>
                    <a:pt x="13562" y="2070"/>
                  </a:cubicBezTo>
                  <a:cubicBezTo>
                    <a:pt x="13582" y="2038"/>
                    <a:pt x="13596" y="2001"/>
                    <a:pt x="13600" y="1963"/>
                  </a:cubicBezTo>
                  <a:cubicBezTo>
                    <a:pt x="13603" y="1916"/>
                    <a:pt x="13597" y="1868"/>
                    <a:pt x="13582" y="1823"/>
                  </a:cubicBezTo>
                  <a:cubicBezTo>
                    <a:pt x="13571" y="1786"/>
                    <a:pt x="13553" y="1751"/>
                    <a:pt x="13533" y="1719"/>
                  </a:cubicBezTo>
                  <a:cubicBezTo>
                    <a:pt x="13527" y="1709"/>
                    <a:pt x="13524" y="1698"/>
                    <a:pt x="13518" y="1688"/>
                  </a:cubicBezTo>
                  <a:cubicBezTo>
                    <a:pt x="13486" y="1640"/>
                    <a:pt x="13449" y="1596"/>
                    <a:pt x="13410" y="1557"/>
                  </a:cubicBezTo>
                  <a:cubicBezTo>
                    <a:pt x="13410" y="1555"/>
                    <a:pt x="13408" y="1555"/>
                    <a:pt x="13408" y="1555"/>
                  </a:cubicBezTo>
                  <a:cubicBezTo>
                    <a:pt x="13362" y="1507"/>
                    <a:pt x="13312" y="1463"/>
                    <a:pt x="13258" y="1424"/>
                  </a:cubicBezTo>
                  <a:cubicBezTo>
                    <a:pt x="12535" y="866"/>
                    <a:pt x="10782" y="366"/>
                    <a:pt x="91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1"/>
            <p:cNvSpPr/>
            <p:nvPr/>
          </p:nvSpPr>
          <p:spPr>
            <a:xfrm>
              <a:off x="1574875" y="5162500"/>
              <a:ext cx="52525" cy="49825"/>
            </a:xfrm>
            <a:custGeom>
              <a:rect b="b" l="l" r="r" t="t"/>
              <a:pathLst>
                <a:path extrusionOk="0" h="1993" w="2101">
                  <a:moveTo>
                    <a:pt x="1073" y="0"/>
                  </a:moveTo>
                  <a:cubicBezTo>
                    <a:pt x="1042" y="0"/>
                    <a:pt x="1010" y="2"/>
                    <a:pt x="979" y="5"/>
                  </a:cubicBezTo>
                  <a:cubicBezTo>
                    <a:pt x="578" y="43"/>
                    <a:pt x="239" y="318"/>
                    <a:pt x="120" y="702"/>
                  </a:cubicBezTo>
                  <a:cubicBezTo>
                    <a:pt x="0" y="1087"/>
                    <a:pt x="125" y="1505"/>
                    <a:pt x="435" y="1762"/>
                  </a:cubicBezTo>
                  <a:cubicBezTo>
                    <a:pt x="617" y="1914"/>
                    <a:pt x="843" y="1992"/>
                    <a:pt x="1071" y="1992"/>
                  </a:cubicBezTo>
                  <a:cubicBezTo>
                    <a:pt x="1229" y="1992"/>
                    <a:pt x="1389" y="1954"/>
                    <a:pt x="1536" y="1876"/>
                  </a:cubicBezTo>
                  <a:cubicBezTo>
                    <a:pt x="1893" y="1688"/>
                    <a:pt x="2100" y="1305"/>
                    <a:pt x="2062" y="904"/>
                  </a:cubicBezTo>
                  <a:cubicBezTo>
                    <a:pt x="2014" y="387"/>
                    <a:pt x="1580" y="0"/>
                    <a:pt x="10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1"/>
            <p:cNvSpPr/>
            <p:nvPr/>
          </p:nvSpPr>
          <p:spPr>
            <a:xfrm>
              <a:off x="1725825" y="5173050"/>
              <a:ext cx="29450" cy="34775"/>
            </a:xfrm>
            <a:custGeom>
              <a:rect b="b" l="l" r="r" t="t"/>
              <a:pathLst>
                <a:path extrusionOk="0" h="1391" w="1178">
                  <a:moveTo>
                    <a:pt x="986" y="0"/>
                  </a:moveTo>
                  <a:cubicBezTo>
                    <a:pt x="934" y="0"/>
                    <a:pt x="883" y="25"/>
                    <a:pt x="850" y="70"/>
                  </a:cubicBezTo>
                  <a:lnTo>
                    <a:pt x="82" y="1123"/>
                  </a:lnTo>
                  <a:cubicBezTo>
                    <a:pt x="0" y="1234"/>
                    <a:pt x="81" y="1390"/>
                    <a:pt x="218" y="1390"/>
                  </a:cubicBezTo>
                  <a:cubicBezTo>
                    <a:pt x="272" y="1390"/>
                    <a:pt x="322" y="1365"/>
                    <a:pt x="354" y="1321"/>
                  </a:cubicBezTo>
                  <a:lnTo>
                    <a:pt x="1122" y="269"/>
                  </a:lnTo>
                  <a:cubicBezTo>
                    <a:pt x="1178" y="194"/>
                    <a:pt x="1162" y="89"/>
                    <a:pt x="1086" y="33"/>
                  </a:cubicBezTo>
                  <a:cubicBezTo>
                    <a:pt x="1055" y="11"/>
                    <a:pt x="1020" y="0"/>
                    <a:pt x="9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1"/>
            <p:cNvSpPr/>
            <p:nvPr/>
          </p:nvSpPr>
          <p:spPr>
            <a:xfrm>
              <a:off x="1699650" y="5166625"/>
              <a:ext cx="28650" cy="34675"/>
            </a:xfrm>
            <a:custGeom>
              <a:rect b="b" l="l" r="r" t="t"/>
              <a:pathLst>
                <a:path extrusionOk="0" h="1387" w="1146">
                  <a:moveTo>
                    <a:pt x="955" y="1"/>
                  </a:moveTo>
                  <a:cubicBezTo>
                    <a:pt x="905" y="1"/>
                    <a:pt x="855" y="23"/>
                    <a:pt x="822" y="66"/>
                  </a:cubicBezTo>
                  <a:lnTo>
                    <a:pt x="55" y="1118"/>
                  </a:lnTo>
                  <a:cubicBezTo>
                    <a:pt x="0" y="1194"/>
                    <a:pt x="17" y="1299"/>
                    <a:pt x="91" y="1355"/>
                  </a:cubicBezTo>
                  <a:cubicBezTo>
                    <a:pt x="120" y="1375"/>
                    <a:pt x="155" y="1387"/>
                    <a:pt x="191" y="1387"/>
                  </a:cubicBezTo>
                  <a:cubicBezTo>
                    <a:pt x="245" y="1387"/>
                    <a:pt x="296" y="1361"/>
                    <a:pt x="328" y="1317"/>
                  </a:cubicBezTo>
                  <a:lnTo>
                    <a:pt x="1094" y="265"/>
                  </a:lnTo>
                  <a:cubicBezTo>
                    <a:pt x="1145" y="189"/>
                    <a:pt x="1128" y="87"/>
                    <a:pt x="1055" y="33"/>
                  </a:cubicBezTo>
                  <a:cubicBezTo>
                    <a:pt x="1024" y="11"/>
                    <a:pt x="989" y="1"/>
                    <a:pt x="9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a:off x="1673875" y="5162500"/>
              <a:ext cx="29350" cy="34675"/>
            </a:xfrm>
            <a:custGeom>
              <a:rect b="b" l="l" r="r" t="t"/>
              <a:pathLst>
                <a:path extrusionOk="0" h="1387" w="1174">
                  <a:moveTo>
                    <a:pt x="983" y="1"/>
                  </a:moveTo>
                  <a:cubicBezTo>
                    <a:pt x="932" y="1"/>
                    <a:pt x="882" y="23"/>
                    <a:pt x="849" y="66"/>
                  </a:cubicBezTo>
                  <a:lnTo>
                    <a:pt x="81" y="1119"/>
                  </a:lnTo>
                  <a:cubicBezTo>
                    <a:pt x="0" y="1230"/>
                    <a:pt x="79" y="1387"/>
                    <a:pt x="218" y="1387"/>
                  </a:cubicBezTo>
                  <a:cubicBezTo>
                    <a:pt x="271" y="1387"/>
                    <a:pt x="322" y="1362"/>
                    <a:pt x="353" y="1318"/>
                  </a:cubicBezTo>
                  <a:lnTo>
                    <a:pt x="1121" y="265"/>
                  </a:lnTo>
                  <a:cubicBezTo>
                    <a:pt x="1173" y="190"/>
                    <a:pt x="1156" y="87"/>
                    <a:pt x="1081" y="32"/>
                  </a:cubicBezTo>
                  <a:cubicBezTo>
                    <a:pt x="1052" y="11"/>
                    <a:pt x="1017" y="1"/>
                    <a:pt x="9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a:off x="688325" y="2586350"/>
              <a:ext cx="1123075" cy="2503700"/>
            </a:xfrm>
            <a:custGeom>
              <a:rect b="b" l="l" r="r" t="t"/>
              <a:pathLst>
                <a:path extrusionOk="0" h="100148" w="44923">
                  <a:moveTo>
                    <a:pt x="12776" y="0"/>
                  </a:moveTo>
                  <a:cubicBezTo>
                    <a:pt x="12776" y="0"/>
                    <a:pt x="3020" y="10236"/>
                    <a:pt x="1511" y="20999"/>
                  </a:cubicBezTo>
                  <a:cubicBezTo>
                    <a:pt x="1" y="31761"/>
                    <a:pt x="15428" y="99132"/>
                    <a:pt x="15428" y="99132"/>
                  </a:cubicBezTo>
                  <a:lnTo>
                    <a:pt x="22705" y="98962"/>
                  </a:lnTo>
                  <a:lnTo>
                    <a:pt x="23875" y="35324"/>
                  </a:lnTo>
                  <a:lnTo>
                    <a:pt x="33681" y="99888"/>
                  </a:lnTo>
                  <a:lnTo>
                    <a:pt x="42123" y="100148"/>
                  </a:lnTo>
                  <a:cubicBezTo>
                    <a:pt x="42123" y="100148"/>
                    <a:pt x="44922" y="28306"/>
                    <a:pt x="39161" y="17516"/>
                  </a:cubicBezTo>
                  <a:cubicBezTo>
                    <a:pt x="36286" y="8781"/>
                    <a:pt x="33945" y="1831"/>
                    <a:pt x="33945" y="1831"/>
                  </a:cubicBezTo>
                  <a:lnTo>
                    <a:pt x="1277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a:off x="1286325" y="3140900"/>
              <a:ext cx="512300" cy="1949150"/>
            </a:xfrm>
            <a:custGeom>
              <a:rect b="b" l="l" r="r" t="t"/>
              <a:pathLst>
                <a:path extrusionOk="0" h="77966" w="20492">
                  <a:moveTo>
                    <a:pt x="16671" y="0"/>
                  </a:moveTo>
                  <a:cubicBezTo>
                    <a:pt x="12239" y="5718"/>
                    <a:pt x="6778" y="11531"/>
                    <a:pt x="0" y="13442"/>
                  </a:cubicBezTo>
                  <a:lnTo>
                    <a:pt x="9761" y="77706"/>
                  </a:lnTo>
                  <a:lnTo>
                    <a:pt x="18205" y="77966"/>
                  </a:lnTo>
                  <a:cubicBezTo>
                    <a:pt x="18205" y="77966"/>
                    <a:pt x="20492" y="19230"/>
                    <a:pt x="166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1"/>
            <p:cNvSpPr/>
            <p:nvPr/>
          </p:nvSpPr>
          <p:spPr>
            <a:xfrm>
              <a:off x="1022575" y="4979475"/>
              <a:ext cx="257175" cy="108800"/>
            </a:xfrm>
            <a:custGeom>
              <a:rect b="b" l="l" r="r" t="t"/>
              <a:pathLst>
                <a:path extrusionOk="0" h="4352" w="10287">
                  <a:moveTo>
                    <a:pt x="1" y="1"/>
                  </a:moveTo>
                  <a:lnTo>
                    <a:pt x="851" y="4351"/>
                  </a:lnTo>
                  <a:lnTo>
                    <a:pt x="10287" y="4247"/>
                  </a:lnTo>
                  <a:lnTo>
                    <a:pt x="10199" y="709"/>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1"/>
            <p:cNvSpPr/>
            <p:nvPr/>
          </p:nvSpPr>
          <p:spPr>
            <a:xfrm>
              <a:off x="1500575" y="5002600"/>
              <a:ext cx="273025" cy="102925"/>
            </a:xfrm>
            <a:custGeom>
              <a:rect b="b" l="l" r="r" t="t"/>
              <a:pathLst>
                <a:path extrusionOk="0" h="4117" w="10921">
                  <a:moveTo>
                    <a:pt x="10920" y="0"/>
                  </a:moveTo>
                  <a:lnTo>
                    <a:pt x="314" y="67"/>
                  </a:lnTo>
                  <a:lnTo>
                    <a:pt x="1" y="3594"/>
                  </a:lnTo>
                  <a:lnTo>
                    <a:pt x="10599" y="4117"/>
                  </a:lnTo>
                  <a:lnTo>
                    <a:pt x="109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1"/>
            <p:cNvSpPr/>
            <p:nvPr/>
          </p:nvSpPr>
          <p:spPr>
            <a:xfrm>
              <a:off x="902850" y="1844675"/>
              <a:ext cx="1056175" cy="969075"/>
            </a:xfrm>
            <a:custGeom>
              <a:rect b="b" l="l" r="r" t="t"/>
              <a:pathLst>
                <a:path extrusionOk="0" h="38763" w="42247">
                  <a:moveTo>
                    <a:pt x="14598" y="1"/>
                  </a:moveTo>
                  <a:cubicBezTo>
                    <a:pt x="10395" y="78"/>
                    <a:pt x="6850" y="1090"/>
                    <a:pt x="5613" y="3886"/>
                  </a:cubicBezTo>
                  <a:cubicBezTo>
                    <a:pt x="2162" y="11680"/>
                    <a:pt x="1" y="31219"/>
                    <a:pt x="1" y="31219"/>
                  </a:cubicBezTo>
                  <a:cubicBezTo>
                    <a:pt x="1" y="31219"/>
                    <a:pt x="9310" y="38762"/>
                    <a:pt x="24299" y="38762"/>
                  </a:cubicBezTo>
                  <a:cubicBezTo>
                    <a:pt x="25893" y="38762"/>
                    <a:pt x="27551" y="38677"/>
                    <a:pt x="29269" y="38488"/>
                  </a:cubicBezTo>
                  <a:lnTo>
                    <a:pt x="31321" y="29215"/>
                  </a:lnTo>
                  <a:cubicBezTo>
                    <a:pt x="31321" y="29215"/>
                    <a:pt x="42246" y="26545"/>
                    <a:pt x="34861" y="16451"/>
                  </a:cubicBezTo>
                  <a:cubicBezTo>
                    <a:pt x="34861" y="16451"/>
                    <a:pt x="37660" y="5277"/>
                    <a:pt x="34057" y="3717"/>
                  </a:cubicBezTo>
                  <a:cubicBezTo>
                    <a:pt x="33143" y="3320"/>
                    <a:pt x="31087" y="2636"/>
                    <a:pt x="28472" y="1962"/>
                  </a:cubicBezTo>
                  <a:cubicBezTo>
                    <a:pt x="27394" y="3866"/>
                    <a:pt x="25241" y="4647"/>
                    <a:pt x="23020" y="4647"/>
                  </a:cubicBezTo>
                  <a:cubicBezTo>
                    <a:pt x="22177" y="4647"/>
                    <a:pt x="21324" y="4534"/>
                    <a:pt x="20517" y="4328"/>
                  </a:cubicBezTo>
                  <a:cubicBezTo>
                    <a:pt x="17983" y="3681"/>
                    <a:pt x="15781" y="2128"/>
                    <a:pt x="145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a:off x="1039775" y="2197625"/>
              <a:ext cx="882825" cy="514800"/>
            </a:xfrm>
            <a:custGeom>
              <a:rect b="b" l="l" r="r" t="t"/>
              <a:pathLst>
                <a:path extrusionOk="0" h="20592" w="35313">
                  <a:moveTo>
                    <a:pt x="11066" y="0"/>
                  </a:moveTo>
                  <a:cubicBezTo>
                    <a:pt x="7647" y="341"/>
                    <a:pt x="3333" y="1179"/>
                    <a:pt x="25" y="1976"/>
                  </a:cubicBezTo>
                  <a:cubicBezTo>
                    <a:pt x="0" y="7280"/>
                    <a:pt x="1480" y="17528"/>
                    <a:pt x="6250" y="20005"/>
                  </a:cubicBezTo>
                  <a:cubicBezTo>
                    <a:pt x="7035" y="20412"/>
                    <a:pt x="8052" y="20591"/>
                    <a:pt x="9232" y="20591"/>
                  </a:cubicBezTo>
                  <a:cubicBezTo>
                    <a:pt x="17721" y="20591"/>
                    <a:pt x="34675" y="11343"/>
                    <a:pt x="34675" y="11343"/>
                  </a:cubicBezTo>
                  <a:cubicBezTo>
                    <a:pt x="34675" y="11343"/>
                    <a:pt x="35313" y="8027"/>
                    <a:pt x="34314" y="7262"/>
                  </a:cubicBezTo>
                  <a:cubicBezTo>
                    <a:pt x="34245" y="7209"/>
                    <a:pt x="34078" y="7184"/>
                    <a:pt x="33827" y="7184"/>
                  </a:cubicBezTo>
                  <a:cubicBezTo>
                    <a:pt x="30471" y="7184"/>
                    <a:pt x="12082" y="11624"/>
                    <a:pt x="11535" y="11696"/>
                  </a:cubicBezTo>
                  <a:cubicBezTo>
                    <a:pt x="11533" y="11696"/>
                    <a:pt x="11532" y="11696"/>
                    <a:pt x="11530" y="11696"/>
                  </a:cubicBezTo>
                  <a:cubicBezTo>
                    <a:pt x="11048" y="11696"/>
                    <a:pt x="11051" y="3015"/>
                    <a:pt x="11066" y="0"/>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1"/>
            <p:cNvSpPr/>
            <p:nvPr/>
          </p:nvSpPr>
          <p:spPr>
            <a:xfrm>
              <a:off x="1579050" y="2110250"/>
              <a:ext cx="382825" cy="508200"/>
            </a:xfrm>
            <a:custGeom>
              <a:rect b="b" l="l" r="r" t="t"/>
              <a:pathLst>
                <a:path extrusionOk="0" h="20328" w="15313">
                  <a:moveTo>
                    <a:pt x="7237" y="0"/>
                  </a:moveTo>
                  <a:cubicBezTo>
                    <a:pt x="6716" y="0"/>
                    <a:pt x="6225" y="318"/>
                    <a:pt x="6032" y="835"/>
                  </a:cubicBezTo>
                  <a:lnTo>
                    <a:pt x="249" y="16111"/>
                  </a:lnTo>
                  <a:cubicBezTo>
                    <a:pt x="0" y="16776"/>
                    <a:pt x="337" y="17517"/>
                    <a:pt x="1002" y="17766"/>
                  </a:cubicBezTo>
                  <a:lnTo>
                    <a:pt x="7625" y="20246"/>
                  </a:lnTo>
                  <a:cubicBezTo>
                    <a:pt x="7773" y="20302"/>
                    <a:pt x="7925" y="20328"/>
                    <a:pt x="8075" y="20328"/>
                  </a:cubicBezTo>
                  <a:cubicBezTo>
                    <a:pt x="8596" y="20328"/>
                    <a:pt x="9087" y="20009"/>
                    <a:pt x="9280" y="19492"/>
                  </a:cubicBezTo>
                  <a:lnTo>
                    <a:pt x="15064" y="4216"/>
                  </a:lnTo>
                  <a:cubicBezTo>
                    <a:pt x="15312" y="3551"/>
                    <a:pt x="14975" y="2809"/>
                    <a:pt x="14311" y="2561"/>
                  </a:cubicBezTo>
                  <a:lnTo>
                    <a:pt x="7688" y="82"/>
                  </a:lnTo>
                  <a:cubicBezTo>
                    <a:pt x="7539" y="27"/>
                    <a:pt x="7387" y="0"/>
                    <a:pt x="72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1"/>
            <p:cNvSpPr/>
            <p:nvPr/>
          </p:nvSpPr>
          <p:spPr>
            <a:xfrm>
              <a:off x="1601775" y="2117975"/>
              <a:ext cx="360050" cy="501275"/>
            </a:xfrm>
            <a:custGeom>
              <a:rect b="b" l="l" r="r" t="t"/>
              <a:pathLst>
                <a:path extrusionOk="0" h="20051" w="14402">
                  <a:moveTo>
                    <a:pt x="7193" y="0"/>
                  </a:moveTo>
                  <a:cubicBezTo>
                    <a:pt x="6704" y="0"/>
                    <a:pt x="6227" y="335"/>
                    <a:pt x="6029" y="865"/>
                  </a:cubicBezTo>
                  <a:lnTo>
                    <a:pt x="251" y="16144"/>
                  </a:lnTo>
                  <a:cubicBezTo>
                    <a:pt x="1" y="16809"/>
                    <a:pt x="284" y="17530"/>
                    <a:pt x="883" y="17754"/>
                  </a:cubicBezTo>
                  <a:lnTo>
                    <a:pt x="6842" y="19984"/>
                  </a:lnTo>
                  <a:cubicBezTo>
                    <a:pt x="6963" y="20029"/>
                    <a:pt x="7087" y="20051"/>
                    <a:pt x="7211" y="20051"/>
                  </a:cubicBezTo>
                  <a:cubicBezTo>
                    <a:pt x="7700" y="20051"/>
                    <a:pt x="8177" y="19716"/>
                    <a:pt x="8376" y="19186"/>
                  </a:cubicBezTo>
                  <a:lnTo>
                    <a:pt x="14153" y="3907"/>
                  </a:lnTo>
                  <a:cubicBezTo>
                    <a:pt x="14402" y="3242"/>
                    <a:pt x="14118" y="2521"/>
                    <a:pt x="13520" y="2297"/>
                  </a:cubicBezTo>
                  <a:lnTo>
                    <a:pt x="7563" y="67"/>
                  </a:lnTo>
                  <a:cubicBezTo>
                    <a:pt x="7442" y="22"/>
                    <a:pt x="7317" y="0"/>
                    <a:pt x="71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1790475" y="2282750"/>
              <a:ext cx="139550" cy="215650"/>
            </a:xfrm>
            <a:custGeom>
              <a:rect b="b" l="l" r="r" t="t"/>
              <a:pathLst>
                <a:path extrusionOk="0" h="8626" w="5582">
                  <a:moveTo>
                    <a:pt x="3230" y="0"/>
                  </a:moveTo>
                  <a:cubicBezTo>
                    <a:pt x="3036" y="0"/>
                    <a:pt x="3155" y="930"/>
                    <a:pt x="3916" y="3641"/>
                  </a:cubicBezTo>
                  <a:cubicBezTo>
                    <a:pt x="3916" y="3641"/>
                    <a:pt x="1696" y="1196"/>
                    <a:pt x="1289" y="1196"/>
                  </a:cubicBezTo>
                  <a:cubicBezTo>
                    <a:pt x="1031" y="1196"/>
                    <a:pt x="1504" y="2182"/>
                    <a:pt x="3741" y="5404"/>
                  </a:cubicBezTo>
                  <a:cubicBezTo>
                    <a:pt x="3741" y="5404"/>
                    <a:pt x="1190" y="3347"/>
                    <a:pt x="733" y="3347"/>
                  </a:cubicBezTo>
                  <a:cubicBezTo>
                    <a:pt x="452" y="3347"/>
                    <a:pt x="962" y="4125"/>
                    <a:pt x="3341" y="6636"/>
                  </a:cubicBezTo>
                  <a:cubicBezTo>
                    <a:pt x="3341" y="6636"/>
                    <a:pt x="1042" y="4988"/>
                    <a:pt x="392" y="4988"/>
                  </a:cubicBezTo>
                  <a:cubicBezTo>
                    <a:pt x="0" y="4988"/>
                    <a:pt x="206" y="5585"/>
                    <a:pt x="1869" y="7495"/>
                  </a:cubicBezTo>
                  <a:cubicBezTo>
                    <a:pt x="2575" y="8308"/>
                    <a:pt x="3149" y="8626"/>
                    <a:pt x="3616" y="8626"/>
                  </a:cubicBezTo>
                  <a:cubicBezTo>
                    <a:pt x="5307" y="8626"/>
                    <a:pt x="5582" y="4446"/>
                    <a:pt x="5582" y="4446"/>
                  </a:cubicBezTo>
                  <a:cubicBezTo>
                    <a:pt x="5582" y="4446"/>
                    <a:pt x="3656" y="0"/>
                    <a:pt x="3230" y="0"/>
                  </a:cubicBezTo>
                  <a:close/>
                </a:path>
              </a:pathLst>
            </a:custGeom>
            <a:solidFill>
              <a:srgbClr val="FFF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31"/>
          <p:cNvSpPr txBox="1"/>
          <p:nvPr>
            <p:ph idx="1" type="subTitle"/>
          </p:nvPr>
        </p:nvSpPr>
        <p:spPr>
          <a:xfrm>
            <a:off x="4861488" y="3407800"/>
            <a:ext cx="3192000" cy="142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SOLUTION:</a:t>
            </a:r>
            <a:endParaRPr b="1"/>
          </a:p>
          <a:p>
            <a:pPr indent="0" lvl="0" marL="0" rtl="0" algn="ctr">
              <a:spcBef>
                <a:spcPts val="0"/>
              </a:spcBef>
              <a:spcAft>
                <a:spcPts val="0"/>
              </a:spcAft>
              <a:buNone/>
            </a:pPr>
            <a:r>
              <a:rPr lang="en" sz="1400"/>
              <a:t>A comprehensive office hours tool that groups together students with the same question and notifies them all when the teacher is ready to meet.</a:t>
            </a:r>
            <a:endParaRPr sz="1400"/>
          </a:p>
        </p:txBody>
      </p:sp>
      <p:sp>
        <p:nvSpPr>
          <p:cNvPr id="396" name="Google Shape;396;p31"/>
          <p:cNvSpPr txBox="1"/>
          <p:nvPr/>
        </p:nvSpPr>
        <p:spPr>
          <a:xfrm>
            <a:off x="2715300" y="1085075"/>
            <a:ext cx="9618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lt1"/>
                </a:solidFill>
                <a:latin typeface="Roboto"/>
                <a:ea typeface="Roboto"/>
                <a:cs typeface="Roboto"/>
                <a:sym typeface="Roboto"/>
              </a:rPr>
              <a:t>I wonder who else is working on this problem.</a:t>
            </a:r>
            <a:endParaRPr b="1" sz="1000">
              <a:solidFill>
                <a:schemeClr val="lt1"/>
              </a:solidFill>
              <a:latin typeface="Roboto"/>
              <a:ea typeface="Roboto"/>
              <a:cs typeface="Roboto"/>
              <a:sym typeface="Roboto"/>
            </a:endParaRPr>
          </a:p>
        </p:txBody>
      </p:sp>
      <p:sp>
        <p:nvSpPr>
          <p:cNvPr id="397" name="Google Shape;397;p31"/>
          <p:cNvSpPr/>
          <p:nvPr/>
        </p:nvSpPr>
        <p:spPr>
          <a:xfrm flipH="1">
            <a:off x="7721435" y="1085074"/>
            <a:ext cx="854041" cy="867001"/>
          </a:xfrm>
          <a:custGeom>
            <a:rect b="b" l="l" r="r" t="t"/>
            <a:pathLst>
              <a:path extrusionOk="0" h="24005" w="28105">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txBox="1"/>
          <p:nvPr/>
        </p:nvSpPr>
        <p:spPr>
          <a:xfrm>
            <a:off x="7721425" y="1004025"/>
            <a:ext cx="9618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lt1"/>
                </a:solidFill>
                <a:latin typeface="Roboto"/>
                <a:ea typeface="Roboto"/>
                <a:cs typeface="Roboto"/>
                <a:sym typeface="Roboto"/>
              </a:rPr>
              <a:t>Your TA is discussing Question 2 now!</a:t>
            </a:r>
            <a:endParaRPr b="1" sz="1000">
              <a:solidFill>
                <a:schemeClr val="lt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2" name="Shape 402"/>
        <p:cNvGrpSpPr/>
        <p:nvPr/>
      </p:nvGrpSpPr>
      <p:grpSpPr>
        <a:xfrm>
          <a:off x="0" y="0"/>
          <a:ext cx="0" cy="0"/>
          <a:chOff x="0" y="0"/>
          <a:chExt cx="0" cy="0"/>
        </a:xfrm>
      </p:grpSpPr>
      <p:sp>
        <p:nvSpPr>
          <p:cNvPr id="403" name="Google Shape;403;p32"/>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Name, One-liner, Value Proposition</a:t>
            </a:r>
            <a:endParaRPr/>
          </a:p>
        </p:txBody>
      </p:sp>
      <p:grpSp>
        <p:nvGrpSpPr>
          <p:cNvPr id="404" name="Google Shape;404;p32"/>
          <p:cNvGrpSpPr/>
          <p:nvPr/>
        </p:nvGrpSpPr>
        <p:grpSpPr>
          <a:xfrm>
            <a:off x="6297255" y="1045189"/>
            <a:ext cx="2578070" cy="4148487"/>
            <a:chOff x="2173025" y="238125"/>
            <a:chExt cx="3255550" cy="5238650"/>
          </a:xfrm>
        </p:grpSpPr>
        <p:sp>
          <p:nvSpPr>
            <p:cNvPr id="405" name="Google Shape;405;p32"/>
            <p:cNvSpPr/>
            <p:nvPr/>
          </p:nvSpPr>
          <p:spPr>
            <a:xfrm>
              <a:off x="2261650" y="2577725"/>
              <a:ext cx="461575" cy="336175"/>
            </a:xfrm>
            <a:custGeom>
              <a:rect b="b" l="l" r="r" t="t"/>
              <a:pathLst>
                <a:path extrusionOk="0" h="13447" w="18463">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2"/>
            <p:cNvSpPr/>
            <p:nvPr/>
          </p:nvSpPr>
          <p:spPr>
            <a:xfrm>
              <a:off x="2207775" y="2097675"/>
              <a:ext cx="517175" cy="381075"/>
            </a:xfrm>
            <a:custGeom>
              <a:rect b="b" l="l" r="r" t="t"/>
              <a:pathLst>
                <a:path extrusionOk="0" h="15243" w="20687">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2"/>
            <p:cNvSpPr/>
            <p:nvPr/>
          </p:nvSpPr>
          <p:spPr>
            <a:xfrm>
              <a:off x="2173025" y="1595125"/>
              <a:ext cx="696750" cy="578000"/>
            </a:xfrm>
            <a:custGeom>
              <a:rect b="b" l="l" r="r" t="t"/>
              <a:pathLst>
                <a:path extrusionOk="0" h="23120" w="2787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2"/>
            <p:cNvSpPr/>
            <p:nvPr/>
          </p:nvSpPr>
          <p:spPr>
            <a:xfrm>
              <a:off x="2436925" y="238125"/>
              <a:ext cx="1805800" cy="3360150"/>
            </a:xfrm>
            <a:custGeom>
              <a:rect b="b" l="l" r="r" t="t"/>
              <a:pathLst>
                <a:path extrusionOk="0" h="134406" w="72232">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2"/>
            <p:cNvSpPr/>
            <p:nvPr/>
          </p:nvSpPr>
          <p:spPr>
            <a:xfrm>
              <a:off x="2542225" y="363775"/>
              <a:ext cx="1602050" cy="2948700"/>
            </a:xfrm>
            <a:custGeom>
              <a:rect b="b" l="l" r="r" t="t"/>
              <a:pathLst>
                <a:path extrusionOk="0" h="117948" w="64082">
                  <a:moveTo>
                    <a:pt x="3715" y="1"/>
                  </a:moveTo>
                  <a:cubicBezTo>
                    <a:pt x="1663" y="1"/>
                    <a:pt x="0" y="1664"/>
                    <a:pt x="0" y="3716"/>
                  </a:cubicBezTo>
                  <a:lnTo>
                    <a:pt x="0" y="114234"/>
                  </a:lnTo>
                  <a:cubicBezTo>
                    <a:pt x="0" y="116285"/>
                    <a:pt x="1663" y="117948"/>
                    <a:pt x="3715" y="117948"/>
                  </a:cubicBezTo>
                  <a:lnTo>
                    <a:pt x="60367" y="117948"/>
                  </a:lnTo>
                  <a:cubicBezTo>
                    <a:pt x="62418" y="117948"/>
                    <a:pt x="64081" y="116285"/>
                    <a:pt x="64081" y="114234"/>
                  </a:cubicBezTo>
                  <a:lnTo>
                    <a:pt x="64081" y="3716"/>
                  </a:lnTo>
                  <a:cubicBezTo>
                    <a:pt x="64081" y="1664"/>
                    <a:pt x="62418" y="1"/>
                    <a:pt x="603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2"/>
            <p:cNvSpPr/>
            <p:nvPr/>
          </p:nvSpPr>
          <p:spPr>
            <a:xfrm>
              <a:off x="2913100" y="2197400"/>
              <a:ext cx="1647225" cy="2266625"/>
            </a:xfrm>
            <a:custGeom>
              <a:rect b="b" l="l" r="r" t="t"/>
              <a:pathLst>
                <a:path extrusionOk="0" h="90665" w="65889">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3254650" y="3358200"/>
              <a:ext cx="182900" cy="182875"/>
            </a:xfrm>
            <a:custGeom>
              <a:rect b="b" l="l" r="r" t="t"/>
              <a:pathLst>
                <a:path extrusionOk="0" h="7315" w="7316">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3436925" y="3544900"/>
              <a:ext cx="1621625" cy="1529150"/>
            </a:xfrm>
            <a:custGeom>
              <a:rect b="b" l="l" r="r" t="t"/>
              <a:pathLst>
                <a:path extrusionOk="0" h="61166" w="64865">
                  <a:moveTo>
                    <a:pt x="33329" y="0"/>
                  </a:moveTo>
                  <a:lnTo>
                    <a:pt x="1" y="25930"/>
                  </a:lnTo>
                  <a:lnTo>
                    <a:pt x="35235" y="61165"/>
                  </a:lnTo>
                  <a:lnTo>
                    <a:pt x="64864" y="31536"/>
                  </a:lnTo>
                  <a:lnTo>
                    <a:pt x="333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3850450" y="3898675"/>
              <a:ext cx="1578125" cy="1578100"/>
            </a:xfrm>
            <a:custGeom>
              <a:rect b="b" l="l" r="r" t="t"/>
              <a:pathLst>
                <a:path extrusionOk="0" h="63124" w="63125">
                  <a:moveTo>
                    <a:pt x="35959" y="1"/>
                  </a:moveTo>
                  <a:lnTo>
                    <a:pt x="1" y="35958"/>
                  </a:lnTo>
                  <a:lnTo>
                    <a:pt x="27167" y="63124"/>
                  </a:lnTo>
                  <a:lnTo>
                    <a:pt x="63125" y="27167"/>
                  </a:lnTo>
                  <a:lnTo>
                    <a:pt x="359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32"/>
          <p:cNvSpPr txBox="1"/>
          <p:nvPr>
            <p:ph idx="1" type="subTitle"/>
          </p:nvPr>
        </p:nvSpPr>
        <p:spPr>
          <a:xfrm>
            <a:off x="3204238" y="1045200"/>
            <a:ext cx="3192000" cy="142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We chose this name with the aim of immediately conveying the app’s purpose to users. The “Q” </a:t>
            </a:r>
            <a:r>
              <a:rPr lang="en" sz="1300"/>
              <a:t>represents</a:t>
            </a:r>
            <a:r>
              <a:rPr lang="en" sz="1300"/>
              <a:t> both questions and queues that users may share.</a:t>
            </a:r>
            <a:endParaRPr sz="1300"/>
          </a:p>
        </p:txBody>
      </p:sp>
      <p:sp>
        <p:nvSpPr>
          <p:cNvPr id="415" name="Google Shape;415;p32"/>
          <p:cNvSpPr txBox="1"/>
          <p:nvPr>
            <p:ph idx="1" type="subTitle"/>
          </p:nvPr>
        </p:nvSpPr>
        <p:spPr>
          <a:xfrm>
            <a:off x="3204238" y="2308050"/>
            <a:ext cx="3192000" cy="142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We crafted this one-liner to succinctly communicate the app’s </a:t>
            </a:r>
            <a:r>
              <a:rPr lang="en" sz="1300"/>
              <a:t>capabilities</a:t>
            </a:r>
            <a:r>
              <a:rPr lang="en" sz="1300"/>
              <a:t> of promoting collaboration and productive use of waiting time during office hours.</a:t>
            </a:r>
            <a:endParaRPr sz="1300"/>
          </a:p>
        </p:txBody>
      </p:sp>
      <p:sp>
        <p:nvSpPr>
          <p:cNvPr id="416" name="Google Shape;416;p32"/>
          <p:cNvSpPr/>
          <p:nvPr/>
        </p:nvSpPr>
        <p:spPr>
          <a:xfrm>
            <a:off x="383950" y="1092600"/>
            <a:ext cx="2820300" cy="700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17" name="Google Shape;417;p32"/>
          <p:cNvSpPr/>
          <p:nvPr/>
        </p:nvSpPr>
        <p:spPr>
          <a:xfrm>
            <a:off x="383950" y="2413263"/>
            <a:ext cx="2820300" cy="700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18" name="Google Shape;418;p32"/>
          <p:cNvSpPr/>
          <p:nvPr/>
        </p:nvSpPr>
        <p:spPr>
          <a:xfrm>
            <a:off x="383950" y="3733950"/>
            <a:ext cx="5685900" cy="12528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19" name="Google Shape;419;p32"/>
          <p:cNvSpPr txBox="1"/>
          <p:nvPr/>
        </p:nvSpPr>
        <p:spPr>
          <a:xfrm>
            <a:off x="383950" y="1119600"/>
            <a:ext cx="28203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latin typeface="Roboto"/>
                <a:ea typeface="Roboto"/>
                <a:cs typeface="Roboto"/>
                <a:sym typeface="Roboto"/>
              </a:rPr>
              <a:t>sameQ</a:t>
            </a:r>
            <a:endParaRPr b="1" sz="3000">
              <a:latin typeface="Roboto"/>
              <a:ea typeface="Roboto"/>
              <a:cs typeface="Roboto"/>
              <a:sym typeface="Roboto"/>
            </a:endParaRPr>
          </a:p>
        </p:txBody>
      </p:sp>
      <p:sp>
        <p:nvSpPr>
          <p:cNvPr id="420" name="Google Shape;420;p32"/>
          <p:cNvSpPr txBox="1"/>
          <p:nvPr/>
        </p:nvSpPr>
        <p:spPr>
          <a:xfrm>
            <a:off x="383950" y="2378775"/>
            <a:ext cx="28203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900">
                <a:latin typeface="Roboto"/>
                <a:ea typeface="Roboto"/>
                <a:cs typeface="Roboto"/>
                <a:sym typeface="Roboto"/>
              </a:rPr>
              <a:t>“Questions paired, knowledge shared.”</a:t>
            </a:r>
            <a:endParaRPr b="1" sz="1900">
              <a:latin typeface="Roboto"/>
              <a:ea typeface="Roboto"/>
              <a:cs typeface="Roboto"/>
              <a:sym typeface="Roboto"/>
            </a:endParaRPr>
          </a:p>
        </p:txBody>
      </p:sp>
      <p:sp>
        <p:nvSpPr>
          <p:cNvPr id="421" name="Google Shape;421;p32"/>
          <p:cNvSpPr txBox="1"/>
          <p:nvPr>
            <p:ph idx="1" type="subTitle"/>
          </p:nvPr>
        </p:nvSpPr>
        <p:spPr>
          <a:xfrm>
            <a:off x="383950" y="3733950"/>
            <a:ext cx="5685900" cy="125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300"/>
              <a:t>Unlock the potential of collaborative learning and and efficient office hours with sameQ. Empowering educators to offer flexible office hours and enabling students to seamlessly book </a:t>
            </a:r>
            <a:r>
              <a:rPr b="1" lang="en" sz="1300"/>
              <a:t>individual</a:t>
            </a:r>
            <a:r>
              <a:rPr b="1" lang="en" sz="1300"/>
              <a:t> or group slots while facilitating connections with peers, sameQ helps to foster a vibrant </a:t>
            </a:r>
            <a:r>
              <a:rPr b="1" lang="en" sz="1300"/>
              <a:t>learning</a:t>
            </a:r>
            <a:r>
              <a:rPr b="1" lang="en" sz="1300"/>
              <a:t> community and </a:t>
            </a:r>
            <a:r>
              <a:rPr b="1" lang="en" sz="1300"/>
              <a:t>enhanced</a:t>
            </a:r>
            <a:r>
              <a:rPr b="1" lang="en" sz="1300"/>
              <a:t> academic success.</a:t>
            </a:r>
            <a:endParaRPr b="1" sz="1300"/>
          </a:p>
        </p:txBody>
      </p:sp>
      <p:pic>
        <p:nvPicPr>
          <p:cNvPr id="422" name="Google Shape;422;p32"/>
          <p:cNvPicPr preferRelativeResize="0"/>
          <p:nvPr/>
        </p:nvPicPr>
        <p:blipFill>
          <a:blip r:embed="rId3">
            <a:alphaModFix/>
          </a:blip>
          <a:stretch>
            <a:fillRect/>
          </a:stretch>
        </p:blipFill>
        <p:spPr>
          <a:xfrm>
            <a:off x="6620226" y="1839675"/>
            <a:ext cx="1194601" cy="9524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6" name="Shape 426"/>
        <p:cNvGrpSpPr/>
        <p:nvPr/>
      </p:nvGrpSpPr>
      <p:grpSpPr>
        <a:xfrm>
          <a:off x="0" y="0"/>
          <a:ext cx="0" cy="0"/>
          <a:chOff x="0" y="0"/>
          <a:chExt cx="0" cy="0"/>
        </a:xfrm>
      </p:grpSpPr>
      <p:sp>
        <p:nvSpPr>
          <p:cNvPr id="427" name="Google Shape;427;p33"/>
          <p:cNvSpPr txBox="1"/>
          <p:nvPr>
            <p:ph type="title"/>
          </p:nvPr>
        </p:nvSpPr>
        <p:spPr>
          <a:xfrm>
            <a:off x="2374200" y="1860825"/>
            <a:ext cx="4395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8000"/>
              <a:t>Market Research</a:t>
            </a:r>
            <a:endParaRPr sz="8000"/>
          </a:p>
        </p:txBody>
      </p:sp>
    </p:spTree>
  </p:cSld>
  <p:clrMapOvr>
    <a:masterClrMapping/>
  </p:clrMapOvr>
</p:sld>
</file>

<file path=ppt/theme/theme1.xml><?xml version="1.0" encoding="utf-8"?>
<a:theme xmlns:a="http://schemas.openxmlformats.org/drawingml/2006/main" xmlns:r="http://schemas.openxmlformats.org/officeDocument/2006/relationships" name="Food Delivery">
  <a:themeElements>
    <a:clrScheme name="Simple Light">
      <a:dk1>
        <a:srgbClr val="000000"/>
      </a:dk1>
      <a:lt1>
        <a:srgbClr val="FFFFFF"/>
      </a:lt1>
      <a:dk2>
        <a:srgbClr val="434343"/>
      </a:dk2>
      <a:lt2>
        <a:srgbClr val="EEEEEE"/>
      </a:lt2>
      <a:accent1>
        <a:srgbClr val="8DC6D8"/>
      </a:accent1>
      <a:accent2>
        <a:srgbClr val="6592A1"/>
      </a:accent2>
      <a:accent3>
        <a:srgbClr val="EDA1B5"/>
      </a:accent3>
      <a:accent4>
        <a:srgbClr val="A15D6F"/>
      </a:accent4>
      <a:accent5>
        <a:srgbClr val="7A4553"/>
      </a:accent5>
      <a:accent6>
        <a:srgbClr val="F0E86D"/>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